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7" r:id="rId9"/>
    <p:sldId id="264" r:id="rId10"/>
    <p:sldId id="319" r:id="rId11"/>
    <p:sldId id="265" r:id="rId12"/>
    <p:sldId id="266" r:id="rId13"/>
    <p:sldId id="263" r:id="rId14"/>
    <p:sldId id="277" r:id="rId15"/>
    <p:sldId id="285" r:id="rId16"/>
    <p:sldId id="278" r:id="rId17"/>
    <p:sldId id="276" r:id="rId18"/>
    <p:sldId id="279" r:id="rId19"/>
    <p:sldId id="280" r:id="rId20"/>
    <p:sldId id="282" r:id="rId21"/>
    <p:sldId id="269" r:id="rId22"/>
    <p:sldId id="283" r:id="rId23"/>
    <p:sldId id="286" r:id="rId24"/>
    <p:sldId id="284" r:id="rId25"/>
    <p:sldId id="297" r:id="rId26"/>
    <p:sldId id="273" r:id="rId27"/>
    <p:sldId id="290" r:id="rId28"/>
    <p:sldId id="291" r:id="rId29"/>
    <p:sldId id="292" r:id="rId30"/>
    <p:sldId id="301" r:id="rId31"/>
    <p:sldId id="302" r:id="rId32"/>
    <p:sldId id="304" r:id="rId33"/>
    <p:sldId id="305" r:id="rId34"/>
    <p:sldId id="312" r:id="rId35"/>
    <p:sldId id="307" r:id="rId36"/>
    <p:sldId id="311" r:id="rId37"/>
    <p:sldId id="308" r:id="rId38"/>
    <p:sldId id="313" r:id="rId39"/>
    <p:sldId id="309" r:id="rId40"/>
    <p:sldId id="306" r:id="rId41"/>
    <p:sldId id="293" r:id="rId42"/>
    <p:sldId id="299" r:id="rId43"/>
    <p:sldId id="274" r:id="rId44"/>
    <p:sldId id="288" r:id="rId45"/>
    <p:sldId id="295" r:id="rId46"/>
    <p:sldId id="294" r:id="rId47"/>
    <p:sldId id="296" r:id="rId48"/>
    <p:sldId id="326" r:id="rId49"/>
    <p:sldId id="324" r:id="rId50"/>
    <p:sldId id="321" r:id="rId51"/>
    <p:sldId id="325" r:id="rId52"/>
    <p:sldId id="323" r:id="rId53"/>
    <p:sldId id="327" r:id="rId54"/>
    <p:sldId id="328" r:id="rId55"/>
    <p:sldId id="331" r:id="rId56"/>
    <p:sldId id="339" r:id="rId57"/>
    <p:sldId id="341" r:id="rId58"/>
    <p:sldId id="298" r:id="rId59"/>
    <p:sldId id="287" r:id="rId60"/>
    <p:sldId id="333" r:id="rId61"/>
    <p:sldId id="314" r:id="rId62"/>
    <p:sldId id="310" r:id="rId63"/>
    <p:sldId id="334" r:id="rId64"/>
    <p:sldId id="335" r:id="rId65"/>
    <p:sldId id="336" r:id="rId66"/>
    <p:sldId id="316" r:id="rId67"/>
    <p:sldId id="317" r:id="rId68"/>
    <p:sldId id="315" r:id="rId69"/>
    <p:sldId id="318" r:id="rId70"/>
    <p:sldId id="329" r:id="rId71"/>
    <p:sldId id="337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4" autoAdjust="0"/>
    <p:restoredTop sz="94660"/>
  </p:normalViewPr>
  <p:slideViewPr>
    <p:cSldViewPr snapToGrid="0">
      <p:cViewPr>
        <p:scale>
          <a:sx n="22" d="100"/>
          <a:sy n="22" d="100"/>
        </p:scale>
        <p:origin x="2091" y="13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FE2017-EAF6-4A17-9169-1D1F770F3961}" type="doc">
      <dgm:prSet loTypeId="urn:microsoft.com/office/officeart/2005/8/layout/l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74A761E-8092-4F5B-943D-98262CBB4926}">
      <dgm:prSet phldrT="[Texte]" custT="1"/>
      <dgm:spPr/>
      <dgm:t>
        <a:bodyPr/>
        <a:lstStyle/>
        <a:p>
          <a:r>
            <a:rPr lang="fr-FR" sz="1600" dirty="0" smtClean="0"/>
            <a:t>FEATURE  TEAM </a:t>
          </a:r>
          <a:br>
            <a:rPr lang="fr-FR" sz="1600" dirty="0" smtClean="0"/>
          </a:br>
          <a:r>
            <a:rPr lang="fr-FR" sz="1600" dirty="0" smtClean="0"/>
            <a:t>« FRONT »</a:t>
          </a:r>
          <a:endParaRPr lang="fr-FR" sz="1600" dirty="0"/>
        </a:p>
      </dgm:t>
    </dgm:pt>
    <dgm:pt modelId="{F3CAACED-E279-4C01-A1DE-B01E590919B8}" type="parTrans" cxnId="{94BF2803-9FC0-42C1-A5D9-E2768082A7B4}">
      <dgm:prSet/>
      <dgm:spPr/>
      <dgm:t>
        <a:bodyPr/>
        <a:lstStyle/>
        <a:p>
          <a:endParaRPr lang="fr-FR"/>
        </a:p>
      </dgm:t>
    </dgm:pt>
    <dgm:pt modelId="{C3FE677A-BCB1-4ECF-8860-1208DA46D372}" type="sibTrans" cxnId="{94BF2803-9FC0-42C1-A5D9-E2768082A7B4}">
      <dgm:prSet/>
      <dgm:spPr/>
      <dgm:t>
        <a:bodyPr/>
        <a:lstStyle/>
        <a:p>
          <a:endParaRPr lang="fr-FR"/>
        </a:p>
      </dgm:t>
    </dgm:pt>
    <dgm:pt modelId="{7662AD38-1F61-401A-A330-2112BB990A13}">
      <dgm:prSet phldrT="[Texte]"/>
      <dgm:spPr/>
      <dgm:t>
        <a:bodyPr/>
        <a:lstStyle/>
        <a:p>
          <a:pPr rtl="0"/>
          <a:endParaRPr lang="fr-FR" b="0" i="0" u="none" strike="noStrike" cap="none" baseline="0" dirty="0" smtClean="0">
            <a:latin typeface="Cabin"/>
            <a:ea typeface="Cabin"/>
            <a:cs typeface="Cabin"/>
            <a:sym typeface="Cabin"/>
          </a:endParaRPr>
        </a:p>
        <a:p>
          <a:pPr rtl="0"/>
          <a:r>
            <a:rPr lang="fr-FR" b="0" i="0" u="none" strike="noStrike" cap="none" baseline="0" dirty="0" smtClean="0">
              <a:latin typeface="Cabin"/>
              <a:ea typeface="Cabin"/>
              <a:cs typeface="Cabin"/>
              <a:sym typeface="Cabin"/>
            </a:rPr>
            <a:t>- MANAGEMENT</a:t>
          </a:r>
        </a:p>
        <a:p>
          <a:pPr rtl="0"/>
          <a:r>
            <a:rPr lang="fr-FR" b="0" i="0" u="none" strike="noStrike" cap="none" baseline="0" dirty="0" smtClean="0">
              <a:latin typeface="Cabin"/>
              <a:ea typeface="Cabin"/>
              <a:cs typeface="Cabin"/>
              <a:sym typeface="Cabin"/>
            </a:rPr>
            <a:t>- COACHES</a:t>
          </a:r>
        </a:p>
        <a:p>
          <a:pPr rtl="0"/>
          <a:endParaRPr lang="fr-FR" dirty="0"/>
        </a:p>
      </dgm:t>
    </dgm:pt>
    <dgm:pt modelId="{AC2633F4-FB1E-4ECB-AA7E-5BAB1AD16147}" type="parTrans" cxnId="{4B20A2D9-5B24-44B4-96E9-88158847B566}">
      <dgm:prSet/>
      <dgm:spPr/>
      <dgm:t>
        <a:bodyPr/>
        <a:lstStyle/>
        <a:p>
          <a:endParaRPr lang="fr-FR"/>
        </a:p>
      </dgm:t>
    </dgm:pt>
    <dgm:pt modelId="{D1A0649E-F376-439E-8A50-CDC30A4EE74D}" type="sibTrans" cxnId="{4B20A2D9-5B24-44B4-96E9-88158847B566}">
      <dgm:prSet/>
      <dgm:spPr/>
      <dgm:t>
        <a:bodyPr/>
        <a:lstStyle/>
        <a:p>
          <a:endParaRPr lang="fr-FR"/>
        </a:p>
      </dgm:t>
    </dgm:pt>
    <dgm:pt modelId="{FAA24C6D-A7CD-4D3D-8FF3-4BB9A39EFF0D}">
      <dgm:prSet phldrT="[Texte]"/>
      <dgm:spPr/>
      <dgm:t>
        <a:bodyPr/>
        <a:lstStyle/>
        <a:p>
          <a:pPr rtl="0"/>
          <a:r>
            <a:rPr lang="fr-FR" dirty="0" smtClean="0"/>
            <a:t>BUSINESS</a:t>
          </a:r>
          <a:endParaRPr lang="fr-FR" dirty="0"/>
        </a:p>
      </dgm:t>
    </dgm:pt>
    <dgm:pt modelId="{6062F749-1F95-4315-8CC8-48BECC475170}" type="parTrans" cxnId="{25ABD7A0-BF30-45A7-8CD4-909469C87165}">
      <dgm:prSet/>
      <dgm:spPr/>
      <dgm:t>
        <a:bodyPr/>
        <a:lstStyle/>
        <a:p>
          <a:endParaRPr lang="fr-FR"/>
        </a:p>
      </dgm:t>
    </dgm:pt>
    <dgm:pt modelId="{88FE4936-0BC0-4866-A250-9CFBCDB39EE0}" type="sibTrans" cxnId="{25ABD7A0-BF30-45A7-8CD4-909469C87165}">
      <dgm:prSet/>
      <dgm:spPr/>
      <dgm:t>
        <a:bodyPr/>
        <a:lstStyle/>
        <a:p>
          <a:endParaRPr lang="fr-FR"/>
        </a:p>
      </dgm:t>
    </dgm:pt>
    <dgm:pt modelId="{A57D1588-6976-4032-8747-E60318FD06A5}">
      <dgm:prSet phldrT="[Texte]" custT="1"/>
      <dgm:spPr/>
      <dgm:t>
        <a:bodyPr/>
        <a:lstStyle/>
        <a:p>
          <a:r>
            <a:rPr lang="fr-FR" sz="1600" dirty="0" smtClean="0"/>
            <a:t>FEATURE TEAM « BACK »</a:t>
          </a:r>
          <a:endParaRPr lang="fr-FR" sz="1600" dirty="0"/>
        </a:p>
      </dgm:t>
    </dgm:pt>
    <dgm:pt modelId="{48E664E1-48EB-47ED-8BCD-1D31F20624CC}" type="parTrans" cxnId="{0A92C05F-4B33-41AB-870E-4FD38E7EB217}">
      <dgm:prSet/>
      <dgm:spPr/>
      <dgm:t>
        <a:bodyPr/>
        <a:lstStyle/>
        <a:p>
          <a:endParaRPr lang="fr-FR"/>
        </a:p>
      </dgm:t>
    </dgm:pt>
    <dgm:pt modelId="{F22F8F91-7728-449D-8773-51AACFE4C173}" type="sibTrans" cxnId="{0A92C05F-4B33-41AB-870E-4FD38E7EB217}">
      <dgm:prSet/>
      <dgm:spPr/>
      <dgm:t>
        <a:bodyPr/>
        <a:lstStyle/>
        <a:p>
          <a:endParaRPr lang="fr-FR"/>
        </a:p>
      </dgm:t>
    </dgm:pt>
    <dgm:pt modelId="{EFC09E4C-2CF9-4EB0-94D8-B26282F39CAB}">
      <dgm:prSet phldrT="[Texte]"/>
      <dgm:spPr/>
      <dgm:t>
        <a:bodyPr/>
        <a:lstStyle/>
        <a:p>
          <a:pPr rtl="0"/>
          <a:endParaRPr lang="fr-FR" b="0" i="0" u="none" strike="noStrike" cap="none" baseline="0" dirty="0" smtClean="0">
            <a:latin typeface="Cabin"/>
            <a:ea typeface="Cabin"/>
            <a:cs typeface="Cabin"/>
            <a:sym typeface="Cabin"/>
          </a:endParaRPr>
        </a:p>
        <a:p>
          <a:pPr rtl="0"/>
          <a:r>
            <a:rPr lang="fr-FR" b="0" i="0" u="none" strike="noStrike" cap="none" baseline="0" dirty="0" smtClean="0">
              <a:latin typeface="Cabin"/>
              <a:ea typeface="Cabin"/>
              <a:cs typeface="Cabin"/>
              <a:sym typeface="Cabin"/>
            </a:rPr>
            <a:t>- MANAGEMENT</a:t>
          </a:r>
        </a:p>
        <a:p>
          <a:pPr rtl="0"/>
          <a:r>
            <a:rPr lang="fr-FR" b="0" i="0" u="none" strike="noStrike" cap="none" baseline="0" dirty="0" smtClean="0">
              <a:latin typeface="Cabin"/>
              <a:ea typeface="Cabin"/>
              <a:cs typeface="Cabin"/>
              <a:sym typeface="Cabin"/>
            </a:rPr>
            <a:t>- COACHES</a:t>
          </a:r>
        </a:p>
        <a:p>
          <a:pPr rtl="0"/>
          <a:endParaRPr lang="fr-FR" dirty="0"/>
        </a:p>
      </dgm:t>
    </dgm:pt>
    <dgm:pt modelId="{61940C74-64EE-4B7E-BACE-B1A3FD5756AE}" type="parTrans" cxnId="{8111B7E9-89B0-4D38-8DD0-483D9A3C1D93}">
      <dgm:prSet/>
      <dgm:spPr/>
      <dgm:t>
        <a:bodyPr/>
        <a:lstStyle/>
        <a:p>
          <a:endParaRPr lang="fr-FR"/>
        </a:p>
      </dgm:t>
    </dgm:pt>
    <dgm:pt modelId="{173EDE7D-E978-4E20-B0ED-C47B6BA83582}" type="sibTrans" cxnId="{8111B7E9-89B0-4D38-8DD0-483D9A3C1D93}">
      <dgm:prSet/>
      <dgm:spPr/>
      <dgm:t>
        <a:bodyPr/>
        <a:lstStyle/>
        <a:p>
          <a:endParaRPr lang="fr-FR"/>
        </a:p>
      </dgm:t>
    </dgm:pt>
    <dgm:pt modelId="{E896C774-C390-4236-A1FA-76DF3791F12D}">
      <dgm:prSet phldrT="[Texte]"/>
      <dgm:spPr/>
      <dgm:t>
        <a:bodyPr/>
        <a:lstStyle/>
        <a:p>
          <a:pPr rtl="0"/>
          <a:r>
            <a:rPr lang="fr-FR" dirty="0" smtClean="0"/>
            <a:t>BUSINESS</a:t>
          </a:r>
          <a:endParaRPr lang="fr-FR" dirty="0"/>
        </a:p>
      </dgm:t>
    </dgm:pt>
    <dgm:pt modelId="{8749E1E2-598E-45AD-9DDD-B58A7D744C11}" type="parTrans" cxnId="{CAF36769-0964-44BC-8274-4CCA770FDC56}">
      <dgm:prSet/>
      <dgm:spPr/>
      <dgm:t>
        <a:bodyPr/>
        <a:lstStyle/>
        <a:p>
          <a:endParaRPr lang="fr-FR"/>
        </a:p>
      </dgm:t>
    </dgm:pt>
    <dgm:pt modelId="{5B00F133-915D-46E1-9B2F-050675CBFE33}" type="sibTrans" cxnId="{CAF36769-0964-44BC-8274-4CCA770FDC56}">
      <dgm:prSet/>
      <dgm:spPr/>
      <dgm:t>
        <a:bodyPr/>
        <a:lstStyle/>
        <a:p>
          <a:endParaRPr lang="fr-FR"/>
        </a:p>
      </dgm:t>
    </dgm:pt>
    <dgm:pt modelId="{6C56194C-C5B8-4FB9-88D5-20E261A27B6C}">
      <dgm:prSet phldrT="[Texte]" custT="1"/>
      <dgm:spPr/>
      <dgm:t>
        <a:bodyPr/>
        <a:lstStyle/>
        <a:p>
          <a:r>
            <a:rPr lang="fr-FR" sz="1600" dirty="0" smtClean="0"/>
            <a:t>FEATURE TEAM « RISK »</a:t>
          </a:r>
          <a:endParaRPr lang="fr-FR" sz="1600" dirty="0"/>
        </a:p>
      </dgm:t>
    </dgm:pt>
    <dgm:pt modelId="{C1DFB8F4-AEB5-4E37-BDD9-64982236EDAE}" type="parTrans" cxnId="{4D6EE29E-CCBE-4AF8-85BC-41D501331C30}">
      <dgm:prSet/>
      <dgm:spPr/>
      <dgm:t>
        <a:bodyPr/>
        <a:lstStyle/>
        <a:p>
          <a:endParaRPr lang="fr-FR"/>
        </a:p>
      </dgm:t>
    </dgm:pt>
    <dgm:pt modelId="{B49C98A9-D20D-4485-953F-673B74759F98}" type="sibTrans" cxnId="{4D6EE29E-CCBE-4AF8-85BC-41D501331C30}">
      <dgm:prSet/>
      <dgm:spPr/>
      <dgm:t>
        <a:bodyPr/>
        <a:lstStyle/>
        <a:p>
          <a:endParaRPr lang="fr-FR"/>
        </a:p>
      </dgm:t>
    </dgm:pt>
    <dgm:pt modelId="{3FC4E23B-5E05-458F-A1CE-BEED618A3FDE}">
      <dgm:prSet phldrT="[Texte]"/>
      <dgm:spPr/>
      <dgm:t>
        <a:bodyPr/>
        <a:lstStyle/>
        <a:p>
          <a:pPr rtl="0"/>
          <a:endParaRPr lang="fr-FR" b="0" i="0" u="none" strike="noStrike" cap="none" baseline="0" dirty="0" smtClean="0">
            <a:latin typeface="Cabin"/>
            <a:ea typeface="Cabin"/>
            <a:cs typeface="Cabin"/>
            <a:sym typeface="Cabin"/>
          </a:endParaRPr>
        </a:p>
        <a:p>
          <a:pPr rtl="0"/>
          <a:r>
            <a:rPr lang="fr-FR" b="0" i="0" u="none" strike="noStrike" cap="none" baseline="0" dirty="0" smtClean="0">
              <a:latin typeface="Cabin"/>
              <a:ea typeface="Cabin"/>
              <a:cs typeface="Cabin"/>
              <a:sym typeface="Cabin"/>
            </a:rPr>
            <a:t>- MANAGEMENT</a:t>
          </a:r>
        </a:p>
        <a:p>
          <a:pPr rtl="0"/>
          <a:r>
            <a:rPr lang="fr-FR" b="0" i="0" u="none" strike="noStrike" cap="none" baseline="0" dirty="0" smtClean="0">
              <a:latin typeface="Cabin"/>
              <a:ea typeface="Cabin"/>
              <a:cs typeface="Cabin"/>
              <a:sym typeface="Cabin"/>
            </a:rPr>
            <a:t>- COACHES</a:t>
          </a:r>
        </a:p>
        <a:p>
          <a:pPr rtl="0"/>
          <a:endParaRPr lang="fr-FR" dirty="0"/>
        </a:p>
      </dgm:t>
    </dgm:pt>
    <dgm:pt modelId="{F1752612-18BD-4BC6-BF6D-9F808115E8DF}" type="parTrans" cxnId="{3948719E-E932-4FA0-8ADC-94D4A63EFD7B}">
      <dgm:prSet/>
      <dgm:spPr/>
      <dgm:t>
        <a:bodyPr/>
        <a:lstStyle/>
        <a:p>
          <a:endParaRPr lang="fr-FR"/>
        </a:p>
      </dgm:t>
    </dgm:pt>
    <dgm:pt modelId="{62E07879-8A42-4972-A9BB-01B1F3DE86C3}" type="sibTrans" cxnId="{3948719E-E932-4FA0-8ADC-94D4A63EFD7B}">
      <dgm:prSet/>
      <dgm:spPr/>
      <dgm:t>
        <a:bodyPr/>
        <a:lstStyle/>
        <a:p>
          <a:endParaRPr lang="fr-FR"/>
        </a:p>
      </dgm:t>
    </dgm:pt>
    <dgm:pt modelId="{E207C8CE-13E5-4A29-85F7-64D972FD3DD9}">
      <dgm:prSet phldrT="[Texte]"/>
      <dgm:spPr/>
      <dgm:t>
        <a:bodyPr/>
        <a:lstStyle/>
        <a:p>
          <a:pPr rtl="0"/>
          <a:r>
            <a:rPr lang="fr-FR" dirty="0" smtClean="0"/>
            <a:t>BUSINESS</a:t>
          </a:r>
          <a:endParaRPr lang="fr-FR" dirty="0"/>
        </a:p>
      </dgm:t>
    </dgm:pt>
    <dgm:pt modelId="{23745519-71F1-4D2A-8F1C-C004B5A0CF34}" type="parTrans" cxnId="{895FABB2-7878-4C74-9BC3-543D834E0FD7}">
      <dgm:prSet/>
      <dgm:spPr/>
      <dgm:t>
        <a:bodyPr/>
        <a:lstStyle/>
        <a:p>
          <a:endParaRPr lang="fr-FR"/>
        </a:p>
      </dgm:t>
    </dgm:pt>
    <dgm:pt modelId="{230BA3F8-E7E9-497D-A19B-365AD4242C47}" type="sibTrans" cxnId="{895FABB2-7878-4C74-9BC3-543D834E0FD7}">
      <dgm:prSet/>
      <dgm:spPr/>
      <dgm:t>
        <a:bodyPr/>
        <a:lstStyle/>
        <a:p>
          <a:endParaRPr lang="fr-FR"/>
        </a:p>
      </dgm:t>
    </dgm:pt>
    <dgm:pt modelId="{F3FF3A06-92D6-4F5D-99E7-23E6A5C65F02}">
      <dgm:prSet phldrT="[Texte]"/>
      <dgm:spPr/>
      <dgm:t>
        <a:bodyPr/>
        <a:lstStyle/>
        <a:p>
          <a:pPr rtl="0"/>
          <a:r>
            <a:rPr lang="fr-FR" dirty="0" smtClean="0"/>
            <a:t>DEVLEOPERS</a:t>
          </a:r>
          <a:endParaRPr lang="fr-FR" dirty="0"/>
        </a:p>
      </dgm:t>
    </dgm:pt>
    <dgm:pt modelId="{8E3E3FAC-C77A-4644-A85C-67350228D14A}" type="parTrans" cxnId="{1733828D-DE63-42E9-852D-A089F1FA92F3}">
      <dgm:prSet/>
      <dgm:spPr/>
      <dgm:t>
        <a:bodyPr/>
        <a:lstStyle/>
        <a:p>
          <a:endParaRPr lang="fr-FR"/>
        </a:p>
      </dgm:t>
    </dgm:pt>
    <dgm:pt modelId="{D665BE8F-DB43-49AA-91D1-C32CDFBC03E2}" type="sibTrans" cxnId="{1733828D-DE63-42E9-852D-A089F1FA92F3}">
      <dgm:prSet/>
      <dgm:spPr/>
      <dgm:t>
        <a:bodyPr/>
        <a:lstStyle/>
        <a:p>
          <a:endParaRPr lang="fr-FR"/>
        </a:p>
      </dgm:t>
    </dgm:pt>
    <dgm:pt modelId="{DAA048CD-91E5-424D-88F3-FF0D2F2ED671}">
      <dgm:prSet phldrT="[Texte]"/>
      <dgm:spPr/>
      <dgm:t>
        <a:bodyPr/>
        <a:lstStyle/>
        <a:p>
          <a:pPr rtl="0"/>
          <a:r>
            <a:rPr lang="fr-FR" dirty="0" smtClean="0"/>
            <a:t>QUALITY ASSURANCE</a:t>
          </a:r>
          <a:endParaRPr lang="fr-FR" dirty="0"/>
        </a:p>
      </dgm:t>
    </dgm:pt>
    <dgm:pt modelId="{4389802E-95C5-4E4E-AD52-53441C6E1075}" type="parTrans" cxnId="{BED4E47B-BB46-45D1-92BC-6277B083E175}">
      <dgm:prSet/>
      <dgm:spPr/>
      <dgm:t>
        <a:bodyPr/>
        <a:lstStyle/>
        <a:p>
          <a:endParaRPr lang="fr-FR"/>
        </a:p>
      </dgm:t>
    </dgm:pt>
    <dgm:pt modelId="{D3975049-6B38-4BD9-BFA1-C3F5E96C5610}" type="sibTrans" cxnId="{BED4E47B-BB46-45D1-92BC-6277B083E175}">
      <dgm:prSet/>
      <dgm:spPr/>
      <dgm:t>
        <a:bodyPr/>
        <a:lstStyle/>
        <a:p>
          <a:endParaRPr lang="fr-FR"/>
        </a:p>
      </dgm:t>
    </dgm:pt>
    <dgm:pt modelId="{50966ADD-8519-4B85-90B7-83E3016BBB91}">
      <dgm:prSet phldrT="[Texte]"/>
      <dgm:spPr/>
      <dgm:t>
        <a:bodyPr/>
        <a:lstStyle/>
        <a:p>
          <a:pPr rtl="0"/>
          <a:r>
            <a:rPr lang="fr-FR" dirty="0" smtClean="0"/>
            <a:t>OPERATIONS</a:t>
          </a:r>
          <a:endParaRPr lang="fr-FR" dirty="0"/>
        </a:p>
      </dgm:t>
    </dgm:pt>
    <dgm:pt modelId="{EB00AE4A-3C31-4C0C-ADBA-006A54167E64}" type="parTrans" cxnId="{EC1DCBBA-3311-4127-8894-6CDDEECF589E}">
      <dgm:prSet/>
      <dgm:spPr/>
      <dgm:t>
        <a:bodyPr/>
        <a:lstStyle/>
        <a:p>
          <a:endParaRPr lang="fr-FR"/>
        </a:p>
      </dgm:t>
    </dgm:pt>
    <dgm:pt modelId="{D43B1FA8-4926-4AE6-B87B-9532F9C5D2FD}" type="sibTrans" cxnId="{EC1DCBBA-3311-4127-8894-6CDDEECF589E}">
      <dgm:prSet/>
      <dgm:spPr/>
      <dgm:t>
        <a:bodyPr/>
        <a:lstStyle/>
        <a:p>
          <a:endParaRPr lang="fr-FR"/>
        </a:p>
      </dgm:t>
    </dgm:pt>
    <dgm:pt modelId="{BBD60463-6AA0-4509-B750-3052F510F4D0}">
      <dgm:prSet phldrT="[Texte]"/>
      <dgm:spPr/>
      <dgm:t>
        <a:bodyPr/>
        <a:lstStyle/>
        <a:p>
          <a:pPr rtl="0"/>
          <a:r>
            <a:rPr lang="fr-FR" dirty="0" smtClean="0"/>
            <a:t>DEVELOPERS</a:t>
          </a:r>
          <a:endParaRPr lang="fr-FR" dirty="0"/>
        </a:p>
      </dgm:t>
    </dgm:pt>
    <dgm:pt modelId="{D6C118A4-FDD0-487F-A2A8-616010224DB0}" type="parTrans" cxnId="{A6C824FB-2FF8-44AC-B637-A582F1333225}">
      <dgm:prSet/>
      <dgm:spPr/>
      <dgm:t>
        <a:bodyPr/>
        <a:lstStyle/>
        <a:p>
          <a:endParaRPr lang="fr-FR"/>
        </a:p>
      </dgm:t>
    </dgm:pt>
    <dgm:pt modelId="{F59EAA3E-E1CB-4EF1-ACEC-F62C8974FCDE}" type="sibTrans" cxnId="{A6C824FB-2FF8-44AC-B637-A582F1333225}">
      <dgm:prSet/>
      <dgm:spPr/>
      <dgm:t>
        <a:bodyPr/>
        <a:lstStyle/>
        <a:p>
          <a:endParaRPr lang="fr-FR"/>
        </a:p>
      </dgm:t>
    </dgm:pt>
    <dgm:pt modelId="{40CB6910-33A5-407C-B88D-5C46EF0BAA1A}">
      <dgm:prSet phldrT="[Texte]"/>
      <dgm:spPr/>
      <dgm:t>
        <a:bodyPr/>
        <a:lstStyle/>
        <a:p>
          <a:pPr rtl="0"/>
          <a:r>
            <a:rPr lang="fr-FR" dirty="0" smtClean="0"/>
            <a:t>QUALITY ASSURANCE</a:t>
          </a:r>
          <a:endParaRPr lang="fr-FR" dirty="0"/>
        </a:p>
      </dgm:t>
    </dgm:pt>
    <dgm:pt modelId="{F7F0FE44-FC78-46CF-94F7-2408BC989F45}" type="parTrans" cxnId="{D2B16626-92FA-426F-ADBB-30888101C618}">
      <dgm:prSet/>
      <dgm:spPr/>
      <dgm:t>
        <a:bodyPr/>
        <a:lstStyle/>
        <a:p>
          <a:endParaRPr lang="fr-FR"/>
        </a:p>
      </dgm:t>
    </dgm:pt>
    <dgm:pt modelId="{A8D6494F-4119-4414-817B-79319FC004DC}" type="sibTrans" cxnId="{D2B16626-92FA-426F-ADBB-30888101C618}">
      <dgm:prSet/>
      <dgm:spPr/>
      <dgm:t>
        <a:bodyPr/>
        <a:lstStyle/>
        <a:p>
          <a:endParaRPr lang="fr-FR"/>
        </a:p>
      </dgm:t>
    </dgm:pt>
    <dgm:pt modelId="{6A750D20-E047-4440-9EF6-BF48D4BF0F21}">
      <dgm:prSet phldrT="[Texte]"/>
      <dgm:spPr/>
      <dgm:t>
        <a:bodyPr/>
        <a:lstStyle/>
        <a:p>
          <a:pPr rtl="0"/>
          <a:r>
            <a:rPr lang="fr-FR" dirty="0" smtClean="0"/>
            <a:t>OPERATIONS</a:t>
          </a:r>
          <a:endParaRPr lang="fr-FR" dirty="0"/>
        </a:p>
      </dgm:t>
    </dgm:pt>
    <dgm:pt modelId="{B89BBD5D-FE45-4622-A28F-F6CB534B563E}" type="parTrans" cxnId="{1A5BAEE6-5186-4938-AA46-3FD23D9C28C9}">
      <dgm:prSet/>
      <dgm:spPr/>
      <dgm:t>
        <a:bodyPr/>
        <a:lstStyle/>
        <a:p>
          <a:endParaRPr lang="fr-FR"/>
        </a:p>
      </dgm:t>
    </dgm:pt>
    <dgm:pt modelId="{349F4293-8C50-4E11-995B-15A6770D0E05}" type="sibTrans" cxnId="{1A5BAEE6-5186-4938-AA46-3FD23D9C28C9}">
      <dgm:prSet/>
      <dgm:spPr/>
      <dgm:t>
        <a:bodyPr/>
        <a:lstStyle/>
        <a:p>
          <a:endParaRPr lang="fr-FR"/>
        </a:p>
      </dgm:t>
    </dgm:pt>
    <dgm:pt modelId="{ECA67316-D018-4AFD-A921-406D19F4E849}">
      <dgm:prSet phldrT="[Texte]"/>
      <dgm:spPr/>
      <dgm:t>
        <a:bodyPr/>
        <a:lstStyle/>
        <a:p>
          <a:pPr rtl="0"/>
          <a:r>
            <a:rPr lang="fr-FR" dirty="0" smtClean="0"/>
            <a:t>DEVELOPERS</a:t>
          </a:r>
          <a:endParaRPr lang="fr-FR" dirty="0"/>
        </a:p>
      </dgm:t>
    </dgm:pt>
    <dgm:pt modelId="{47254975-AB2D-4D8D-8209-935DD7F5E319}" type="parTrans" cxnId="{1E6F2EBC-C24F-4289-8099-F7FA4F49E039}">
      <dgm:prSet/>
      <dgm:spPr/>
      <dgm:t>
        <a:bodyPr/>
        <a:lstStyle/>
        <a:p>
          <a:endParaRPr lang="fr-FR"/>
        </a:p>
      </dgm:t>
    </dgm:pt>
    <dgm:pt modelId="{4189D1F8-02AD-47F9-82B0-C46256BAD128}" type="sibTrans" cxnId="{1E6F2EBC-C24F-4289-8099-F7FA4F49E039}">
      <dgm:prSet/>
      <dgm:spPr/>
      <dgm:t>
        <a:bodyPr/>
        <a:lstStyle/>
        <a:p>
          <a:endParaRPr lang="fr-FR"/>
        </a:p>
      </dgm:t>
    </dgm:pt>
    <dgm:pt modelId="{2D5ACB46-E261-410F-93DC-E55302DC2A20}">
      <dgm:prSet phldrT="[Texte]"/>
      <dgm:spPr/>
      <dgm:t>
        <a:bodyPr/>
        <a:lstStyle/>
        <a:p>
          <a:pPr rtl="0"/>
          <a:r>
            <a:rPr lang="fr-FR" dirty="0" smtClean="0"/>
            <a:t>QUALITY ASSURANCE</a:t>
          </a:r>
          <a:endParaRPr lang="fr-FR" dirty="0"/>
        </a:p>
      </dgm:t>
    </dgm:pt>
    <dgm:pt modelId="{6BA25387-01AA-482B-AB70-258FF45A9203}" type="parTrans" cxnId="{019A57AA-93F2-45E5-A76E-9323EA5950F1}">
      <dgm:prSet/>
      <dgm:spPr/>
      <dgm:t>
        <a:bodyPr/>
        <a:lstStyle/>
        <a:p>
          <a:endParaRPr lang="fr-FR"/>
        </a:p>
      </dgm:t>
    </dgm:pt>
    <dgm:pt modelId="{368880AA-502C-4E5A-B2D6-4E073A4046B5}" type="sibTrans" cxnId="{019A57AA-93F2-45E5-A76E-9323EA5950F1}">
      <dgm:prSet/>
      <dgm:spPr/>
      <dgm:t>
        <a:bodyPr/>
        <a:lstStyle/>
        <a:p>
          <a:endParaRPr lang="fr-FR"/>
        </a:p>
      </dgm:t>
    </dgm:pt>
    <dgm:pt modelId="{0DEAF2D1-2745-4046-9CA7-9F6E7EBABA53}">
      <dgm:prSet phldrT="[Texte]"/>
      <dgm:spPr/>
      <dgm:t>
        <a:bodyPr/>
        <a:lstStyle/>
        <a:p>
          <a:pPr rtl="0"/>
          <a:r>
            <a:rPr lang="fr-FR" dirty="0" smtClean="0"/>
            <a:t>OPERATIONS</a:t>
          </a:r>
          <a:endParaRPr lang="fr-FR" dirty="0"/>
        </a:p>
      </dgm:t>
    </dgm:pt>
    <dgm:pt modelId="{D4BB1487-CE8D-4E62-B017-D50E0097AE9F}" type="parTrans" cxnId="{C5340238-9CFA-410E-85EF-242C5BD97EBB}">
      <dgm:prSet/>
      <dgm:spPr/>
      <dgm:t>
        <a:bodyPr/>
        <a:lstStyle/>
        <a:p>
          <a:endParaRPr lang="fr-FR"/>
        </a:p>
      </dgm:t>
    </dgm:pt>
    <dgm:pt modelId="{A3488637-A899-479C-B8B8-2431187177E1}" type="sibTrans" cxnId="{C5340238-9CFA-410E-85EF-242C5BD97EBB}">
      <dgm:prSet/>
      <dgm:spPr/>
      <dgm:t>
        <a:bodyPr/>
        <a:lstStyle/>
        <a:p>
          <a:endParaRPr lang="fr-FR"/>
        </a:p>
      </dgm:t>
    </dgm:pt>
    <dgm:pt modelId="{42EC27DC-6CC3-44E3-886B-1B2BD1C35399}" type="pres">
      <dgm:prSet presAssocID="{C3FE2017-EAF6-4A17-9169-1D1F770F396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6E961A2-EB81-4A29-BAD8-23F87734569F}" type="pres">
      <dgm:prSet presAssocID="{774A761E-8092-4F5B-943D-98262CBB4926}" presName="compNode" presStyleCnt="0"/>
      <dgm:spPr/>
    </dgm:pt>
    <dgm:pt modelId="{146F31B5-4564-4EA2-B709-E8E15EE8E7D8}" type="pres">
      <dgm:prSet presAssocID="{774A761E-8092-4F5B-943D-98262CBB4926}" presName="aNode" presStyleLbl="bgShp" presStyleIdx="0" presStyleCnt="3" custLinFactNeighborX="3548"/>
      <dgm:spPr/>
      <dgm:t>
        <a:bodyPr/>
        <a:lstStyle/>
        <a:p>
          <a:endParaRPr lang="fr-FR"/>
        </a:p>
      </dgm:t>
    </dgm:pt>
    <dgm:pt modelId="{D65EA894-AB90-45B2-88AB-4A765B319654}" type="pres">
      <dgm:prSet presAssocID="{774A761E-8092-4F5B-943D-98262CBB4926}" presName="textNode" presStyleLbl="bgShp" presStyleIdx="0" presStyleCnt="3"/>
      <dgm:spPr/>
      <dgm:t>
        <a:bodyPr/>
        <a:lstStyle/>
        <a:p>
          <a:endParaRPr lang="fr-FR"/>
        </a:p>
      </dgm:t>
    </dgm:pt>
    <dgm:pt modelId="{B217DC0F-F4DB-4C55-89D9-84BEFB6D8BC4}" type="pres">
      <dgm:prSet presAssocID="{774A761E-8092-4F5B-943D-98262CBB4926}" presName="compChildNode" presStyleCnt="0"/>
      <dgm:spPr/>
    </dgm:pt>
    <dgm:pt modelId="{90AA3D4D-07F4-473E-A91F-B128B8C90CEC}" type="pres">
      <dgm:prSet presAssocID="{774A761E-8092-4F5B-943D-98262CBB4926}" presName="theInnerList" presStyleCnt="0"/>
      <dgm:spPr/>
    </dgm:pt>
    <dgm:pt modelId="{290582EB-AF78-4907-A624-50ADE52D96FE}" type="pres">
      <dgm:prSet presAssocID="{7662AD38-1F61-401A-A330-2112BB990A13}" presName="child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94D78C-BFF6-44C4-B5A0-1B25A84130F5}" type="pres">
      <dgm:prSet presAssocID="{7662AD38-1F61-401A-A330-2112BB990A13}" presName="aSpace2" presStyleCnt="0"/>
      <dgm:spPr/>
    </dgm:pt>
    <dgm:pt modelId="{5397AC62-CA3D-4CCC-B033-F7B60E603520}" type="pres">
      <dgm:prSet presAssocID="{FAA24C6D-A7CD-4D3D-8FF3-4BB9A39EFF0D}" presName="child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A9FA4F9-E091-4BE9-B373-3068B23B2B5A}" type="pres">
      <dgm:prSet presAssocID="{FAA24C6D-A7CD-4D3D-8FF3-4BB9A39EFF0D}" presName="aSpace2" presStyleCnt="0"/>
      <dgm:spPr/>
    </dgm:pt>
    <dgm:pt modelId="{8ED9BC68-BEC8-4EEF-A1B7-686C3F93C55E}" type="pres">
      <dgm:prSet presAssocID="{F3FF3A06-92D6-4F5D-99E7-23E6A5C65F02}" presName="child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5FC3A33-25A0-4510-8C98-2F9D165BE64A}" type="pres">
      <dgm:prSet presAssocID="{F3FF3A06-92D6-4F5D-99E7-23E6A5C65F02}" presName="aSpace2" presStyleCnt="0"/>
      <dgm:spPr/>
    </dgm:pt>
    <dgm:pt modelId="{7B31BC5B-340A-42BF-9E37-3189EDFB22CD}" type="pres">
      <dgm:prSet presAssocID="{DAA048CD-91E5-424D-88F3-FF0D2F2ED671}" presName="child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F61FCE0-8695-4DD1-87C1-B1107EBA84C3}" type="pres">
      <dgm:prSet presAssocID="{DAA048CD-91E5-424D-88F3-FF0D2F2ED671}" presName="aSpace2" presStyleCnt="0"/>
      <dgm:spPr/>
    </dgm:pt>
    <dgm:pt modelId="{8DCDD735-072B-4397-9C3B-F0763A7793BF}" type="pres">
      <dgm:prSet presAssocID="{50966ADD-8519-4B85-90B7-83E3016BBB91}" presName="child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6B2F7E-612D-43D8-8644-91D84863DA6C}" type="pres">
      <dgm:prSet presAssocID="{774A761E-8092-4F5B-943D-98262CBB4926}" presName="aSpace" presStyleCnt="0"/>
      <dgm:spPr/>
    </dgm:pt>
    <dgm:pt modelId="{BC38F36B-08AD-435B-AC5E-2C1C99A0F0E4}" type="pres">
      <dgm:prSet presAssocID="{A57D1588-6976-4032-8747-E60318FD06A5}" presName="compNode" presStyleCnt="0"/>
      <dgm:spPr/>
    </dgm:pt>
    <dgm:pt modelId="{BCE06C4C-F557-4B16-8573-4D62BD61E014}" type="pres">
      <dgm:prSet presAssocID="{A57D1588-6976-4032-8747-E60318FD06A5}" presName="aNode" presStyleLbl="bgShp" presStyleIdx="1" presStyleCnt="3"/>
      <dgm:spPr/>
      <dgm:t>
        <a:bodyPr/>
        <a:lstStyle/>
        <a:p>
          <a:endParaRPr lang="fr-FR"/>
        </a:p>
      </dgm:t>
    </dgm:pt>
    <dgm:pt modelId="{1A29705C-787B-408E-9503-8C328250B75B}" type="pres">
      <dgm:prSet presAssocID="{A57D1588-6976-4032-8747-E60318FD06A5}" presName="textNode" presStyleLbl="bgShp" presStyleIdx="1" presStyleCnt="3"/>
      <dgm:spPr/>
      <dgm:t>
        <a:bodyPr/>
        <a:lstStyle/>
        <a:p>
          <a:endParaRPr lang="fr-FR"/>
        </a:p>
      </dgm:t>
    </dgm:pt>
    <dgm:pt modelId="{B22CFDEA-BC4D-446B-8AB3-33D82657F599}" type="pres">
      <dgm:prSet presAssocID="{A57D1588-6976-4032-8747-E60318FD06A5}" presName="compChildNode" presStyleCnt="0"/>
      <dgm:spPr/>
    </dgm:pt>
    <dgm:pt modelId="{5F0A279B-E410-449B-A3D2-4BD9D14F8BD6}" type="pres">
      <dgm:prSet presAssocID="{A57D1588-6976-4032-8747-E60318FD06A5}" presName="theInnerList" presStyleCnt="0"/>
      <dgm:spPr/>
    </dgm:pt>
    <dgm:pt modelId="{816154D3-C838-4F58-8CEB-1CC9A587F439}" type="pres">
      <dgm:prSet presAssocID="{EFC09E4C-2CF9-4EB0-94D8-B26282F39CAB}" presName="child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BC457E-1E67-447D-926E-49FA55CB9A2F}" type="pres">
      <dgm:prSet presAssocID="{EFC09E4C-2CF9-4EB0-94D8-B26282F39CAB}" presName="aSpace2" presStyleCnt="0"/>
      <dgm:spPr/>
    </dgm:pt>
    <dgm:pt modelId="{E5BB29ED-A770-4967-9C93-92C60C3325B5}" type="pres">
      <dgm:prSet presAssocID="{E896C774-C390-4236-A1FA-76DF3791F12D}" presName="child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04958E8-AEC8-468C-BAB1-A32685D85678}" type="pres">
      <dgm:prSet presAssocID="{E896C774-C390-4236-A1FA-76DF3791F12D}" presName="aSpace2" presStyleCnt="0"/>
      <dgm:spPr/>
    </dgm:pt>
    <dgm:pt modelId="{8DB6583E-CEEA-41BE-B8CF-4DF238F6A5A3}" type="pres">
      <dgm:prSet presAssocID="{BBD60463-6AA0-4509-B750-3052F510F4D0}" presName="child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40AC541-C5D5-41D2-853D-56A11E76EA84}" type="pres">
      <dgm:prSet presAssocID="{BBD60463-6AA0-4509-B750-3052F510F4D0}" presName="aSpace2" presStyleCnt="0"/>
      <dgm:spPr/>
    </dgm:pt>
    <dgm:pt modelId="{77D0EDC5-6E29-4B0C-B412-3E8ECB52248B}" type="pres">
      <dgm:prSet presAssocID="{40CB6910-33A5-407C-B88D-5C46EF0BAA1A}" presName="child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00B3D6F-791B-4FD6-A1F9-727C1C7DB3A4}" type="pres">
      <dgm:prSet presAssocID="{40CB6910-33A5-407C-B88D-5C46EF0BAA1A}" presName="aSpace2" presStyleCnt="0"/>
      <dgm:spPr/>
    </dgm:pt>
    <dgm:pt modelId="{E21D1881-FB09-45B4-A997-D3E193D5958C}" type="pres">
      <dgm:prSet presAssocID="{6A750D20-E047-4440-9EF6-BF48D4BF0F21}" presName="child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BD91642-C9C1-4B22-A699-CC07E216D8CA}" type="pres">
      <dgm:prSet presAssocID="{A57D1588-6976-4032-8747-E60318FD06A5}" presName="aSpace" presStyleCnt="0"/>
      <dgm:spPr/>
    </dgm:pt>
    <dgm:pt modelId="{1CCDD99A-D181-4831-ABAB-44F9FD526281}" type="pres">
      <dgm:prSet presAssocID="{6C56194C-C5B8-4FB9-88D5-20E261A27B6C}" presName="compNode" presStyleCnt="0"/>
      <dgm:spPr/>
    </dgm:pt>
    <dgm:pt modelId="{D86F468D-0DDB-4CAA-8AF2-25778FA4A62A}" type="pres">
      <dgm:prSet presAssocID="{6C56194C-C5B8-4FB9-88D5-20E261A27B6C}" presName="aNode" presStyleLbl="bgShp" presStyleIdx="2" presStyleCnt="3" custScaleX="100000" custLinFactNeighborX="4355"/>
      <dgm:spPr/>
      <dgm:t>
        <a:bodyPr/>
        <a:lstStyle/>
        <a:p>
          <a:endParaRPr lang="fr-FR"/>
        </a:p>
      </dgm:t>
    </dgm:pt>
    <dgm:pt modelId="{39899CF0-4791-47DE-AD27-B3952778318D}" type="pres">
      <dgm:prSet presAssocID="{6C56194C-C5B8-4FB9-88D5-20E261A27B6C}" presName="textNode" presStyleLbl="bgShp" presStyleIdx="2" presStyleCnt="3"/>
      <dgm:spPr/>
      <dgm:t>
        <a:bodyPr/>
        <a:lstStyle/>
        <a:p>
          <a:endParaRPr lang="fr-FR"/>
        </a:p>
      </dgm:t>
    </dgm:pt>
    <dgm:pt modelId="{EB6ABFE5-2500-4290-836B-C8663027F08C}" type="pres">
      <dgm:prSet presAssocID="{6C56194C-C5B8-4FB9-88D5-20E261A27B6C}" presName="compChildNode" presStyleCnt="0"/>
      <dgm:spPr/>
    </dgm:pt>
    <dgm:pt modelId="{67D96FB3-4242-43D3-84B6-19A86DE0C962}" type="pres">
      <dgm:prSet presAssocID="{6C56194C-C5B8-4FB9-88D5-20E261A27B6C}" presName="theInnerList" presStyleCnt="0"/>
      <dgm:spPr/>
    </dgm:pt>
    <dgm:pt modelId="{9851ACF5-AEA1-42E3-8805-05B640D1E3AA}" type="pres">
      <dgm:prSet presAssocID="{3FC4E23B-5E05-458F-A1CE-BEED618A3FDE}" presName="child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4E1A97-4EBD-4974-A963-244E6F6DA89C}" type="pres">
      <dgm:prSet presAssocID="{3FC4E23B-5E05-458F-A1CE-BEED618A3FDE}" presName="aSpace2" presStyleCnt="0"/>
      <dgm:spPr/>
    </dgm:pt>
    <dgm:pt modelId="{4B135EA5-D105-429C-B735-AD2355E5B8E4}" type="pres">
      <dgm:prSet presAssocID="{E207C8CE-13E5-4A29-85F7-64D972FD3DD9}" presName="child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08C034-5896-4F13-984A-27CC16574F56}" type="pres">
      <dgm:prSet presAssocID="{E207C8CE-13E5-4A29-85F7-64D972FD3DD9}" presName="aSpace2" presStyleCnt="0"/>
      <dgm:spPr/>
    </dgm:pt>
    <dgm:pt modelId="{F9116056-1BC5-411A-9A7D-9E15A8A7C8E0}" type="pres">
      <dgm:prSet presAssocID="{ECA67316-D018-4AFD-A921-406D19F4E849}" presName="child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BF62990-50FE-462F-AA1B-3B5CC2A415AF}" type="pres">
      <dgm:prSet presAssocID="{ECA67316-D018-4AFD-A921-406D19F4E849}" presName="aSpace2" presStyleCnt="0"/>
      <dgm:spPr/>
    </dgm:pt>
    <dgm:pt modelId="{3E00E372-C73A-4816-9D42-5A4BF2764D09}" type="pres">
      <dgm:prSet presAssocID="{2D5ACB46-E261-410F-93DC-E55302DC2A20}" presName="child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344E35-3788-4FD0-BD54-303F1CF4EF3D}" type="pres">
      <dgm:prSet presAssocID="{2D5ACB46-E261-410F-93DC-E55302DC2A20}" presName="aSpace2" presStyleCnt="0"/>
      <dgm:spPr/>
    </dgm:pt>
    <dgm:pt modelId="{E4293417-345F-4F0F-A289-E9C6E6609DEA}" type="pres">
      <dgm:prSet presAssocID="{0DEAF2D1-2745-4046-9CA7-9F6E7EBABA53}" presName="child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20A2D9-5B24-44B4-96E9-88158847B566}" srcId="{774A761E-8092-4F5B-943D-98262CBB4926}" destId="{7662AD38-1F61-401A-A330-2112BB990A13}" srcOrd="0" destOrd="0" parTransId="{AC2633F4-FB1E-4ECB-AA7E-5BAB1AD16147}" sibTransId="{D1A0649E-F376-439E-8A50-CDC30A4EE74D}"/>
    <dgm:cxn modelId="{6E4728A8-B1E6-4B63-BDF1-DAADA541F8F4}" type="presOf" srcId="{ECA67316-D018-4AFD-A921-406D19F4E849}" destId="{F9116056-1BC5-411A-9A7D-9E15A8A7C8E0}" srcOrd="0" destOrd="0" presId="urn:microsoft.com/office/officeart/2005/8/layout/lProcess2"/>
    <dgm:cxn modelId="{1E6F2EBC-C24F-4289-8099-F7FA4F49E039}" srcId="{6C56194C-C5B8-4FB9-88D5-20E261A27B6C}" destId="{ECA67316-D018-4AFD-A921-406D19F4E849}" srcOrd="2" destOrd="0" parTransId="{47254975-AB2D-4D8D-8209-935DD7F5E319}" sibTransId="{4189D1F8-02AD-47F9-82B0-C46256BAD128}"/>
    <dgm:cxn modelId="{1846E44F-2591-4CC0-8CFF-E0ED87863A2B}" type="presOf" srcId="{EFC09E4C-2CF9-4EB0-94D8-B26282F39CAB}" destId="{816154D3-C838-4F58-8CEB-1CC9A587F439}" srcOrd="0" destOrd="0" presId="urn:microsoft.com/office/officeart/2005/8/layout/lProcess2"/>
    <dgm:cxn modelId="{D3E51A5D-0040-41F7-99A3-FBD04ABA6C0A}" type="presOf" srcId="{FAA24C6D-A7CD-4D3D-8FF3-4BB9A39EFF0D}" destId="{5397AC62-CA3D-4CCC-B033-F7B60E603520}" srcOrd="0" destOrd="0" presId="urn:microsoft.com/office/officeart/2005/8/layout/lProcess2"/>
    <dgm:cxn modelId="{E0940F83-E7E2-4CD4-8BBA-B97F8FA0D3CE}" type="presOf" srcId="{6C56194C-C5B8-4FB9-88D5-20E261A27B6C}" destId="{39899CF0-4791-47DE-AD27-B3952778318D}" srcOrd="1" destOrd="0" presId="urn:microsoft.com/office/officeart/2005/8/layout/lProcess2"/>
    <dgm:cxn modelId="{91E5F287-F635-48C5-A8D4-3250815BE330}" type="presOf" srcId="{F3FF3A06-92D6-4F5D-99E7-23E6A5C65F02}" destId="{8ED9BC68-BEC8-4EEF-A1B7-686C3F93C55E}" srcOrd="0" destOrd="0" presId="urn:microsoft.com/office/officeart/2005/8/layout/lProcess2"/>
    <dgm:cxn modelId="{E40DB647-6E4F-4F93-9038-19A60551E0D7}" type="presOf" srcId="{774A761E-8092-4F5B-943D-98262CBB4926}" destId="{D65EA894-AB90-45B2-88AB-4A765B319654}" srcOrd="1" destOrd="0" presId="urn:microsoft.com/office/officeart/2005/8/layout/lProcess2"/>
    <dgm:cxn modelId="{25ABD7A0-BF30-45A7-8CD4-909469C87165}" srcId="{774A761E-8092-4F5B-943D-98262CBB4926}" destId="{FAA24C6D-A7CD-4D3D-8FF3-4BB9A39EFF0D}" srcOrd="1" destOrd="0" parTransId="{6062F749-1F95-4315-8CC8-48BECC475170}" sibTransId="{88FE4936-0BC0-4866-A250-9CFBCDB39EE0}"/>
    <dgm:cxn modelId="{EA38CD22-4643-445A-A990-5DD7AD581EFD}" type="presOf" srcId="{C3FE2017-EAF6-4A17-9169-1D1F770F3961}" destId="{42EC27DC-6CC3-44E3-886B-1B2BD1C35399}" srcOrd="0" destOrd="0" presId="urn:microsoft.com/office/officeart/2005/8/layout/lProcess2"/>
    <dgm:cxn modelId="{3948719E-E932-4FA0-8ADC-94D4A63EFD7B}" srcId="{6C56194C-C5B8-4FB9-88D5-20E261A27B6C}" destId="{3FC4E23B-5E05-458F-A1CE-BEED618A3FDE}" srcOrd="0" destOrd="0" parTransId="{F1752612-18BD-4BC6-BF6D-9F808115E8DF}" sibTransId="{62E07879-8A42-4972-A9BB-01B1F3DE86C3}"/>
    <dgm:cxn modelId="{895FABB2-7878-4C74-9BC3-543D834E0FD7}" srcId="{6C56194C-C5B8-4FB9-88D5-20E261A27B6C}" destId="{E207C8CE-13E5-4A29-85F7-64D972FD3DD9}" srcOrd="1" destOrd="0" parTransId="{23745519-71F1-4D2A-8F1C-C004B5A0CF34}" sibTransId="{230BA3F8-E7E9-497D-A19B-365AD4242C47}"/>
    <dgm:cxn modelId="{4D6EE29E-CCBE-4AF8-85BC-41D501331C30}" srcId="{C3FE2017-EAF6-4A17-9169-1D1F770F3961}" destId="{6C56194C-C5B8-4FB9-88D5-20E261A27B6C}" srcOrd="2" destOrd="0" parTransId="{C1DFB8F4-AEB5-4E37-BDD9-64982236EDAE}" sibTransId="{B49C98A9-D20D-4485-953F-673B74759F98}"/>
    <dgm:cxn modelId="{8111B7E9-89B0-4D38-8DD0-483D9A3C1D93}" srcId="{A57D1588-6976-4032-8747-E60318FD06A5}" destId="{EFC09E4C-2CF9-4EB0-94D8-B26282F39CAB}" srcOrd="0" destOrd="0" parTransId="{61940C74-64EE-4B7E-BACE-B1A3FD5756AE}" sibTransId="{173EDE7D-E978-4E20-B0ED-C47B6BA83582}"/>
    <dgm:cxn modelId="{0A92C05F-4B33-41AB-870E-4FD38E7EB217}" srcId="{C3FE2017-EAF6-4A17-9169-1D1F770F3961}" destId="{A57D1588-6976-4032-8747-E60318FD06A5}" srcOrd="1" destOrd="0" parTransId="{48E664E1-48EB-47ED-8BCD-1D31F20624CC}" sibTransId="{F22F8F91-7728-449D-8773-51AACFE4C173}"/>
    <dgm:cxn modelId="{9D7D1840-6AFD-469A-889A-621FD04C6FEC}" type="presOf" srcId="{E207C8CE-13E5-4A29-85F7-64D972FD3DD9}" destId="{4B135EA5-D105-429C-B735-AD2355E5B8E4}" srcOrd="0" destOrd="0" presId="urn:microsoft.com/office/officeart/2005/8/layout/lProcess2"/>
    <dgm:cxn modelId="{1A5BAEE6-5186-4938-AA46-3FD23D9C28C9}" srcId="{A57D1588-6976-4032-8747-E60318FD06A5}" destId="{6A750D20-E047-4440-9EF6-BF48D4BF0F21}" srcOrd="4" destOrd="0" parTransId="{B89BBD5D-FE45-4622-A28F-F6CB534B563E}" sibTransId="{349F4293-8C50-4E11-995B-15A6770D0E05}"/>
    <dgm:cxn modelId="{23309D6E-85CE-42E1-A0D4-EF53C76D643A}" type="presOf" srcId="{E896C774-C390-4236-A1FA-76DF3791F12D}" destId="{E5BB29ED-A770-4967-9C93-92C60C3325B5}" srcOrd="0" destOrd="0" presId="urn:microsoft.com/office/officeart/2005/8/layout/lProcess2"/>
    <dgm:cxn modelId="{0AB21B7F-AFC0-4D34-9545-B1BC85A0A010}" type="presOf" srcId="{50966ADD-8519-4B85-90B7-83E3016BBB91}" destId="{8DCDD735-072B-4397-9C3B-F0763A7793BF}" srcOrd="0" destOrd="0" presId="urn:microsoft.com/office/officeart/2005/8/layout/lProcess2"/>
    <dgm:cxn modelId="{94BF2803-9FC0-42C1-A5D9-E2768082A7B4}" srcId="{C3FE2017-EAF6-4A17-9169-1D1F770F3961}" destId="{774A761E-8092-4F5B-943D-98262CBB4926}" srcOrd="0" destOrd="0" parTransId="{F3CAACED-E279-4C01-A1DE-B01E590919B8}" sibTransId="{C3FE677A-BCB1-4ECF-8860-1208DA46D372}"/>
    <dgm:cxn modelId="{7C567625-3B44-41BA-A44E-342856AA6B32}" type="presOf" srcId="{6C56194C-C5B8-4FB9-88D5-20E261A27B6C}" destId="{D86F468D-0DDB-4CAA-8AF2-25778FA4A62A}" srcOrd="0" destOrd="0" presId="urn:microsoft.com/office/officeart/2005/8/layout/lProcess2"/>
    <dgm:cxn modelId="{DE2F7C4D-586C-464E-98FF-CD05FDA76FE5}" type="presOf" srcId="{6A750D20-E047-4440-9EF6-BF48D4BF0F21}" destId="{E21D1881-FB09-45B4-A997-D3E193D5958C}" srcOrd="0" destOrd="0" presId="urn:microsoft.com/office/officeart/2005/8/layout/lProcess2"/>
    <dgm:cxn modelId="{941E1DB7-9C21-4187-93BC-34A0DCC84AE9}" type="presOf" srcId="{A57D1588-6976-4032-8747-E60318FD06A5}" destId="{BCE06C4C-F557-4B16-8573-4D62BD61E014}" srcOrd="0" destOrd="0" presId="urn:microsoft.com/office/officeart/2005/8/layout/lProcess2"/>
    <dgm:cxn modelId="{EC1DCBBA-3311-4127-8894-6CDDEECF589E}" srcId="{774A761E-8092-4F5B-943D-98262CBB4926}" destId="{50966ADD-8519-4B85-90B7-83E3016BBB91}" srcOrd="4" destOrd="0" parTransId="{EB00AE4A-3C31-4C0C-ADBA-006A54167E64}" sibTransId="{D43B1FA8-4926-4AE6-B87B-9532F9C5D2FD}"/>
    <dgm:cxn modelId="{CAF36769-0964-44BC-8274-4CCA770FDC56}" srcId="{A57D1588-6976-4032-8747-E60318FD06A5}" destId="{E896C774-C390-4236-A1FA-76DF3791F12D}" srcOrd="1" destOrd="0" parTransId="{8749E1E2-598E-45AD-9DDD-B58A7D744C11}" sibTransId="{5B00F133-915D-46E1-9B2F-050675CBFE33}"/>
    <dgm:cxn modelId="{C5340238-9CFA-410E-85EF-242C5BD97EBB}" srcId="{6C56194C-C5B8-4FB9-88D5-20E261A27B6C}" destId="{0DEAF2D1-2745-4046-9CA7-9F6E7EBABA53}" srcOrd="4" destOrd="0" parTransId="{D4BB1487-CE8D-4E62-B017-D50E0097AE9F}" sibTransId="{A3488637-A899-479C-B8B8-2431187177E1}"/>
    <dgm:cxn modelId="{1733828D-DE63-42E9-852D-A089F1FA92F3}" srcId="{774A761E-8092-4F5B-943D-98262CBB4926}" destId="{F3FF3A06-92D6-4F5D-99E7-23E6A5C65F02}" srcOrd="2" destOrd="0" parTransId="{8E3E3FAC-C77A-4644-A85C-67350228D14A}" sibTransId="{D665BE8F-DB43-49AA-91D1-C32CDFBC03E2}"/>
    <dgm:cxn modelId="{A7C1F63C-3A82-4168-B6B9-4A530C47F0E6}" type="presOf" srcId="{3FC4E23B-5E05-458F-A1CE-BEED618A3FDE}" destId="{9851ACF5-AEA1-42E3-8805-05B640D1E3AA}" srcOrd="0" destOrd="0" presId="urn:microsoft.com/office/officeart/2005/8/layout/lProcess2"/>
    <dgm:cxn modelId="{EE5C8DB7-298F-4702-99C6-549FD7A53A48}" type="presOf" srcId="{774A761E-8092-4F5B-943D-98262CBB4926}" destId="{146F31B5-4564-4EA2-B709-E8E15EE8E7D8}" srcOrd="0" destOrd="0" presId="urn:microsoft.com/office/officeart/2005/8/layout/lProcess2"/>
    <dgm:cxn modelId="{73735C9A-2104-424C-9677-F5B7492DAD82}" type="presOf" srcId="{0DEAF2D1-2745-4046-9CA7-9F6E7EBABA53}" destId="{E4293417-345F-4F0F-A289-E9C6E6609DEA}" srcOrd="0" destOrd="0" presId="urn:microsoft.com/office/officeart/2005/8/layout/lProcess2"/>
    <dgm:cxn modelId="{D2B16626-92FA-426F-ADBB-30888101C618}" srcId="{A57D1588-6976-4032-8747-E60318FD06A5}" destId="{40CB6910-33A5-407C-B88D-5C46EF0BAA1A}" srcOrd="3" destOrd="0" parTransId="{F7F0FE44-FC78-46CF-94F7-2408BC989F45}" sibTransId="{A8D6494F-4119-4414-817B-79319FC004DC}"/>
    <dgm:cxn modelId="{C3DE41EB-338A-4787-B96E-E368C9D20673}" type="presOf" srcId="{BBD60463-6AA0-4509-B750-3052F510F4D0}" destId="{8DB6583E-CEEA-41BE-B8CF-4DF238F6A5A3}" srcOrd="0" destOrd="0" presId="urn:microsoft.com/office/officeart/2005/8/layout/lProcess2"/>
    <dgm:cxn modelId="{BED4E47B-BB46-45D1-92BC-6277B083E175}" srcId="{774A761E-8092-4F5B-943D-98262CBB4926}" destId="{DAA048CD-91E5-424D-88F3-FF0D2F2ED671}" srcOrd="3" destOrd="0" parTransId="{4389802E-95C5-4E4E-AD52-53441C6E1075}" sibTransId="{D3975049-6B38-4BD9-BFA1-C3F5E96C5610}"/>
    <dgm:cxn modelId="{BB187378-220C-49B8-A552-C6C1F0485058}" type="presOf" srcId="{40CB6910-33A5-407C-B88D-5C46EF0BAA1A}" destId="{77D0EDC5-6E29-4B0C-B412-3E8ECB52248B}" srcOrd="0" destOrd="0" presId="urn:microsoft.com/office/officeart/2005/8/layout/lProcess2"/>
    <dgm:cxn modelId="{3C29135A-D006-4750-88A0-D90F7B29190D}" type="presOf" srcId="{DAA048CD-91E5-424D-88F3-FF0D2F2ED671}" destId="{7B31BC5B-340A-42BF-9E37-3189EDFB22CD}" srcOrd="0" destOrd="0" presId="urn:microsoft.com/office/officeart/2005/8/layout/lProcess2"/>
    <dgm:cxn modelId="{82B59502-82CF-43DF-9CA2-7E74F4DC4D93}" type="presOf" srcId="{7662AD38-1F61-401A-A330-2112BB990A13}" destId="{290582EB-AF78-4907-A624-50ADE52D96FE}" srcOrd="0" destOrd="0" presId="urn:microsoft.com/office/officeart/2005/8/layout/lProcess2"/>
    <dgm:cxn modelId="{A6C824FB-2FF8-44AC-B637-A582F1333225}" srcId="{A57D1588-6976-4032-8747-E60318FD06A5}" destId="{BBD60463-6AA0-4509-B750-3052F510F4D0}" srcOrd="2" destOrd="0" parTransId="{D6C118A4-FDD0-487F-A2A8-616010224DB0}" sibTransId="{F59EAA3E-E1CB-4EF1-ACEC-F62C8974FCDE}"/>
    <dgm:cxn modelId="{C9C37CC6-98BC-4158-A90F-5AF790C4C85E}" type="presOf" srcId="{A57D1588-6976-4032-8747-E60318FD06A5}" destId="{1A29705C-787B-408E-9503-8C328250B75B}" srcOrd="1" destOrd="0" presId="urn:microsoft.com/office/officeart/2005/8/layout/lProcess2"/>
    <dgm:cxn modelId="{0342831B-A4C1-43E4-8FAC-E0D05A6B31C0}" type="presOf" srcId="{2D5ACB46-E261-410F-93DC-E55302DC2A20}" destId="{3E00E372-C73A-4816-9D42-5A4BF2764D09}" srcOrd="0" destOrd="0" presId="urn:microsoft.com/office/officeart/2005/8/layout/lProcess2"/>
    <dgm:cxn modelId="{019A57AA-93F2-45E5-A76E-9323EA5950F1}" srcId="{6C56194C-C5B8-4FB9-88D5-20E261A27B6C}" destId="{2D5ACB46-E261-410F-93DC-E55302DC2A20}" srcOrd="3" destOrd="0" parTransId="{6BA25387-01AA-482B-AB70-258FF45A9203}" sibTransId="{368880AA-502C-4E5A-B2D6-4E073A4046B5}"/>
    <dgm:cxn modelId="{F553B483-4739-40B4-ADB0-B0469EEA11FF}" type="presParOf" srcId="{42EC27DC-6CC3-44E3-886B-1B2BD1C35399}" destId="{D6E961A2-EB81-4A29-BAD8-23F87734569F}" srcOrd="0" destOrd="0" presId="urn:microsoft.com/office/officeart/2005/8/layout/lProcess2"/>
    <dgm:cxn modelId="{DC9DB24B-4B93-4E10-A3CC-423FBCE9E125}" type="presParOf" srcId="{D6E961A2-EB81-4A29-BAD8-23F87734569F}" destId="{146F31B5-4564-4EA2-B709-E8E15EE8E7D8}" srcOrd="0" destOrd="0" presId="urn:microsoft.com/office/officeart/2005/8/layout/lProcess2"/>
    <dgm:cxn modelId="{3C98C134-31C8-49AA-9BFE-DDC0D36E18D9}" type="presParOf" srcId="{D6E961A2-EB81-4A29-BAD8-23F87734569F}" destId="{D65EA894-AB90-45B2-88AB-4A765B319654}" srcOrd="1" destOrd="0" presId="urn:microsoft.com/office/officeart/2005/8/layout/lProcess2"/>
    <dgm:cxn modelId="{BE9901A6-55E0-4F03-8338-D917FDA5012F}" type="presParOf" srcId="{D6E961A2-EB81-4A29-BAD8-23F87734569F}" destId="{B217DC0F-F4DB-4C55-89D9-84BEFB6D8BC4}" srcOrd="2" destOrd="0" presId="urn:microsoft.com/office/officeart/2005/8/layout/lProcess2"/>
    <dgm:cxn modelId="{185B25EB-2522-466F-939D-A9BBA9624114}" type="presParOf" srcId="{B217DC0F-F4DB-4C55-89D9-84BEFB6D8BC4}" destId="{90AA3D4D-07F4-473E-A91F-B128B8C90CEC}" srcOrd="0" destOrd="0" presId="urn:microsoft.com/office/officeart/2005/8/layout/lProcess2"/>
    <dgm:cxn modelId="{857CB818-B23D-4287-B613-A970D0EE6A2F}" type="presParOf" srcId="{90AA3D4D-07F4-473E-A91F-B128B8C90CEC}" destId="{290582EB-AF78-4907-A624-50ADE52D96FE}" srcOrd="0" destOrd="0" presId="urn:microsoft.com/office/officeart/2005/8/layout/lProcess2"/>
    <dgm:cxn modelId="{D6652CD0-0E8F-463C-BE98-CADC56E05E11}" type="presParOf" srcId="{90AA3D4D-07F4-473E-A91F-B128B8C90CEC}" destId="{1794D78C-BFF6-44C4-B5A0-1B25A84130F5}" srcOrd="1" destOrd="0" presId="urn:microsoft.com/office/officeart/2005/8/layout/lProcess2"/>
    <dgm:cxn modelId="{8981D1CC-7AC2-4B31-BCE4-C3D7BEF8FBB3}" type="presParOf" srcId="{90AA3D4D-07F4-473E-A91F-B128B8C90CEC}" destId="{5397AC62-CA3D-4CCC-B033-F7B60E603520}" srcOrd="2" destOrd="0" presId="urn:microsoft.com/office/officeart/2005/8/layout/lProcess2"/>
    <dgm:cxn modelId="{7B2CE810-AA86-4408-8506-4CA357AA3982}" type="presParOf" srcId="{90AA3D4D-07F4-473E-A91F-B128B8C90CEC}" destId="{5A9FA4F9-E091-4BE9-B373-3068B23B2B5A}" srcOrd="3" destOrd="0" presId="urn:microsoft.com/office/officeart/2005/8/layout/lProcess2"/>
    <dgm:cxn modelId="{95086168-4B52-4251-9AD2-73D23E80080B}" type="presParOf" srcId="{90AA3D4D-07F4-473E-A91F-B128B8C90CEC}" destId="{8ED9BC68-BEC8-4EEF-A1B7-686C3F93C55E}" srcOrd="4" destOrd="0" presId="urn:microsoft.com/office/officeart/2005/8/layout/lProcess2"/>
    <dgm:cxn modelId="{1EC3CD35-B48F-49A9-934C-53FB639FB794}" type="presParOf" srcId="{90AA3D4D-07F4-473E-A91F-B128B8C90CEC}" destId="{25FC3A33-25A0-4510-8C98-2F9D165BE64A}" srcOrd="5" destOrd="0" presId="urn:microsoft.com/office/officeart/2005/8/layout/lProcess2"/>
    <dgm:cxn modelId="{6ACC15CB-7920-4140-9309-6893694741A6}" type="presParOf" srcId="{90AA3D4D-07F4-473E-A91F-B128B8C90CEC}" destId="{7B31BC5B-340A-42BF-9E37-3189EDFB22CD}" srcOrd="6" destOrd="0" presId="urn:microsoft.com/office/officeart/2005/8/layout/lProcess2"/>
    <dgm:cxn modelId="{58623333-ED55-46DC-B6EE-3263D9B50F5F}" type="presParOf" srcId="{90AA3D4D-07F4-473E-A91F-B128B8C90CEC}" destId="{8F61FCE0-8695-4DD1-87C1-B1107EBA84C3}" srcOrd="7" destOrd="0" presId="urn:microsoft.com/office/officeart/2005/8/layout/lProcess2"/>
    <dgm:cxn modelId="{DB50F156-F1AA-41A8-9E51-92E4BA56D581}" type="presParOf" srcId="{90AA3D4D-07F4-473E-A91F-B128B8C90CEC}" destId="{8DCDD735-072B-4397-9C3B-F0763A7793BF}" srcOrd="8" destOrd="0" presId="urn:microsoft.com/office/officeart/2005/8/layout/lProcess2"/>
    <dgm:cxn modelId="{178C21F8-B13D-4A59-BCD0-AC6C4CA31F2B}" type="presParOf" srcId="{42EC27DC-6CC3-44E3-886B-1B2BD1C35399}" destId="{A66B2F7E-612D-43D8-8644-91D84863DA6C}" srcOrd="1" destOrd="0" presId="urn:microsoft.com/office/officeart/2005/8/layout/lProcess2"/>
    <dgm:cxn modelId="{80630CA5-A6C5-422B-9906-30619EE48D43}" type="presParOf" srcId="{42EC27DC-6CC3-44E3-886B-1B2BD1C35399}" destId="{BC38F36B-08AD-435B-AC5E-2C1C99A0F0E4}" srcOrd="2" destOrd="0" presId="urn:microsoft.com/office/officeart/2005/8/layout/lProcess2"/>
    <dgm:cxn modelId="{7286F484-4B1E-4E71-B788-C3E3A57F78CE}" type="presParOf" srcId="{BC38F36B-08AD-435B-AC5E-2C1C99A0F0E4}" destId="{BCE06C4C-F557-4B16-8573-4D62BD61E014}" srcOrd="0" destOrd="0" presId="urn:microsoft.com/office/officeart/2005/8/layout/lProcess2"/>
    <dgm:cxn modelId="{AAB0AC07-100C-41A0-8287-791A2D08B4C7}" type="presParOf" srcId="{BC38F36B-08AD-435B-AC5E-2C1C99A0F0E4}" destId="{1A29705C-787B-408E-9503-8C328250B75B}" srcOrd="1" destOrd="0" presId="urn:microsoft.com/office/officeart/2005/8/layout/lProcess2"/>
    <dgm:cxn modelId="{CE57E9D2-790C-4589-BFBE-8114D63F2F8F}" type="presParOf" srcId="{BC38F36B-08AD-435B-AC5E-2C1C99A0F0E4}" destId="{B22CFDEA-BC4D-446B-8AB3-33D82657F599}" srcOrd="2" destOrd="0" presId="urn:microsoft.com/office/officeart/2005/8/layout/lProcess2"/>
    <dgm:cxn modelId="{50EA3D8C-C7A9-4E7F-B691-A5507293C682}" type="presParOf" srcId="{B22CFDEA-BC4D-446B-8AB3-33D82657F599}" destId="{5F0A279B-E410-449B-A3D2-4BD9D14F8BD6}" srcOrd="0" destOrd="0" presId="urn:microsoft.com/office/officeart/2005/8/layout/lProcess2"/>
    <dgm:cxn modelId="{04A4A637-1558-4B5B-BFBC-147E4535F701}" type="presParOf" srcId="{5F0A279B-E410-449B-A3D2-4BD9D14F8BD6}" destId="{816154D3-C838-4F58-8CEB-1CC9A587F439}" srcOrd="0" destOrd="0" presId="urn:microsoft.com/office/officeart/2005/8/layout/lProcess2"/>
    <dgm:cxn modelId="{AD9CBCB3-F64E-4C20-A4A0-6FCE7A97D5BF}" type="presParOf" srcId="{5F0A279B-E410-449B-A3D2-4BD9D14F8BD6}" destId="{6BBC457E-1E67-447D-926E-49FA55CB9A2F}" srcOrd="1" destOrd="0" presId="urn:microsoft.com/office/officeart/2005/8/layout/lProcess2"/>
    <dgm:cxn modelId="{9261C096-BF56-46EB-8FF1-6F80E31C2373}" type="presParOf" srcId="{5F0A279B-E410-449B-A3D2-4BD9D14F8BD6}" destId="{E5BB29ED-A770-4967-9C93-92C60C3325B5}" srcOrd="2" destOrd="0" presId="urn:microsoft.com/office/officeart/2005/8/layout/lProcess2"/>
    <dgm:cxn modelId="{E05831AA-8114-4F34-8824-0429BA91DDFA}" type="presParOf" srcId="{5F0A279B-E410-449B-A3D2-4BD9D14F8BD6}" destId="{304958E8-AEC8-468C-BAB1-A32685D85678}" srcOrd="3" destOrd="0" presId="urn:microsoft.com/office/officeart/2005/8/layout/lProcess2"/>
    <dgm:cxn modelId="{40F3F4B4-F376-4510-8A5E-DB2565ACB39E}" type="presParOf" srcId="{5F0A279B-E410-449B-A3D2-4BD9D14F8BD6}" destId="{8DB6583E-CEEA-41BE-B8CF-4DF238F6A5A3}" srcOrd="4" destOrd="0" presId="urn:microsoft.com/office/officeart/2005/8/layout/lProcess2"/>
    <dgm:cxn modelId="{CCE7B040-9BB0-4D21-81B3-FD213E98BAA4}" type="presParOf" srcId="{5F0A279B-E410-449B-A3D2-4BD9D14F8BD6}" destId="{A40AC541-C5D5-41D2-853D-56A11E76EA84}" srcOrd="5" destOrd="0" presId="urn:microsoft.com/office/officeart/2005/8/layout/lProcess2"/>
    <dgm:cxn modelId="{44984520-0D9A-468D-82CF-3A73E4526345}" type="presParOf" srcId="{5F0A279B-E410-449B-A3D2-4BD9D14F8BD6}" destId="{77D0EDC5-6E29-4B0C-B412-3E8ECB52248B}" srcOrd="6" destOrd="0" presId="urn:microsoft.com/office/officeart/2005/8/layout/lProcess2"/>
    <dgm:cxn modelId="{7D99A39A-7393-4F5F-86C2-A4BA6806185D}" type="presParOf" srcId="{5F0A279B-E410-449B-A3D2-4BD9D14F8BD6}" destId="{D00B3D6F-791B-4FD6-A1F9-727C1C7DB3A4}" srcOrd="7" destOrd="0" presId="urn:microsoft.com/office/officeart/2005/8/layout/lProcess2"/>
    <dgm:cxn modelId="{8B79BBFD-E1C8-4B89-860B-AD2E57A91667}" type="presParOf" srcId="{5F0A279B-E410-449B-A3D2-4BD9D14F8BD6}" destId="{E21D1881-FB09-45B4-A997-D3E193D5958C}" srcOrd="8" destOrd="0" presId="urn:microsoft.com/office/officeart/2005/8/layout/lProcess2"/>
    <dgm:cxn modelId="{5B87E3EF-E1DE-488B-8F9A-981B73DC5317}" type="presParOf" srcId="{42EC27DC-6CC3-44E3-886B-1B2BD1C35399}" destId="{EBD91642-C9C1-4B22-A699-CC07E216D8CA}" srcOrd="3" destOrd="0" presId="urn:microsoft.com/office/officeart/2005/8/layout/lProcess2"/>
    <dgm:cxn modelId="{19BC0A8D-5ED3-4F1F-BE83-86527C936268}" type="presParOf" srcId="{42EC27DC-6CC3-44E3-886B-1B2BD1C35399}" destId="{1CCDD99A-D181-4831-ABAB-44F9FD526281}" srcOrd="4" destOrd="0" presId="urn:microsoft.com/office/officeart/2005/8/layout/lProcess2"/>
    <dgm:cxn modelId="{CB1BC133-C4FB-4F22-A434-4526FC1620C8}" type="presParOf" srcId="{1CCDD99A-D181-4831-ABAB-44F9FD526281}" destId="{D86F468D-0DDB-4CAA-8AF2-25778FA4A62A}" srcOrd="0" destOrd="0" presId="urn:microsoft.com/office/officeart/2005/8/layout/lProcess2"/>
    <dgm:cxn modelId="{938F810C-425C-4AF8-9072-3ADBE0D8DCD3}" type="presParOf" srcId="{1CCDD99A-D181-4831-ABAB-44F9FD526281}" destId="{39899CF0-4791-47DE-AD27-B3952778318D}" srcOrd="1" destOrd="0" presId="urn:microsoft.com/office/officeart/2005/8/layout/lProcess2"/>
    <dgm:cxn modelId="{4C2255BD-543C-455D-B5E9-D2DA73BEA192}" type="presParOf" srcId="{1CCDD99A-D181-4831-ABAB-44F9FD526281}" destId="{EB6ABFE5-2500-4290-836B-C8663027F08C}" srcOrd="2" destOrd="0" presId="urn:microsoft.com/office/officeart/2005/8/layout/lProcess2"/>
    <dgm:cxn modelId="{17B82619-0564-46EC-882D-66C20A7AD3D9}" type="presParOf" srcId="{EB6ABFE5-2500-4290-836B-C8663027F08C}" destId="{67D96FB3-4242-43D3-84B6-19A86DE0C962}" srcOrd="0" destOrd="0" presId="urn:microsoft.com/office/officeart/2005/8/layout/lProcess2"/>
    <dgm:cxn modelId="{EB5C55CD-F520-414E-B9F1-D33DE285DE1A}" type="presParOf" srcId="{67D96FB3-4242-43D3-84B6-19A86DE0C962}" destId="{9851ACF5-AEA1-42E3-8805-05B640D1E3AA}" srcOrd="0" destOrd="0" presId="urn:microsoft.com/office/officeart/2005/8/layout/lProcess2"/>
    <dgm:cxn modelId="{6CEC7AFD-DB9E-4FD3-A5AC-F5520B1ACB18}" type="presParOf" srcId="{67D96FB3-4242-43D3-84B6-19A86DE0C962}" destId="{7C4E1A97-4EBD-4974-A963-244E6F6DA89C}" srcOrd="1" destOrd="0" presId="urn:microsoft.com/office/officeart/2005/8/layout/lProcess2"/>
    <dgm:cxn modelId="{00DE31DA-2D57-4A0D-82A9-54D3DD5FCCC2}" type="presParOf" srcId="{67D96FB3-4242-43D3-84B6-19A86DE0C962}" destId="{4B135EA5-D105-429C-B735-AD2355E5B8E4}" srcOrd="2" destOrd="0" presId="urn:microsoft.com/office/officeart/2005/8/layout/lProcess2"/>
    <dgm:cxn modelId="{B2A860F0-FAA7-4AFA-84E2-B5F438737002}" type="presParOf" srcId="{67D96FB3-4242-43D3-84B6-19A86DE0C962}" destId="{3708C034-5896-4F13-984A-27CC16574F56}" srcOrd="3" destOrd="0" presId="urn:microsoft.com/office/officeart/2005/8/layout/lProcess2"/>
    <dgm:cxn modelId="{EA9CC1C7-2FE3-4CEC-BC27-F57BED10B898}" type="presParOf" srcId="{67D96FB3-4242-43D3-84B6-19A86DE0C962}" destId="{F9116056-1BC5-411A-9A7D-9E15A8A7C8E0}" srcOrd="4" destOrd="0" presId="urn:microsoft.com/office/officeart/2005/8/layout/lProcess2"/>
    <dgm:cxn modelId="{6FADD2FA-B9E8-4E58-8A83-89525F9AAA88}" type="presParOf" srcId="{67D96FB3-4242-43D3-84B6-19A86DE0C962}" destId="{EBF62990-50FE-462F-AA1B-3B5CC2A415AF}" srcOrd="5" destOrd="0" presId="urn:microsoft.com/office/officeart/2005/8/layout/lProcess2"/>
    <dgm:cxn modelId="{D3522034-E336-4053-920A-53EA7D581D12}" type="presParOf" srcId="{67D96FB3-4242-43D3-84B6-19A86DE0C962}" destId="{3E00E372-C73A-4816-9D42-5A4BF2764D09}" srcOrd="6" destOrd="0" presId="urn:microsoft.com/office/officeart/2005/8/layout/lProcess2"/>
    <dgm:cxn modelId="{551F8823-F752-4021-AEA5-EB973F222775}" type="presParOf" srcId="{67D96FB3-4242-43D3-84B6-19A86DE0C962}" destId="{65344E35-3788-4FD0-BD54-303F1CF4EF3D}" srcOrd="7" destOrd="0" presId="urn:microsoft.com/office/officeart/2005/8/layout/lProcess2"/>
    <dgm:cxn modelId="{635D8C1C-FE2D-4BE5-838D-D0DE0CAD1F77}" type="presParOf" srcId="{67D96FB3-4242-43D3-84B6-19A86DE0C962}" destId="{E4293417-345F-4F0F-A289-E9C6E6609DEA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455BA1-96F5-4827-B81E-8A5A3812D9A2}" type="doc">
      <dgm:prSet loTypeId="urn:microsoft.com/office/officeart/2005/8/layout/vList2" loCatId="list" qsTypeId="urn:microsoft.com/office/officeart/2005/8/quickstyle/3d6" qsCatId="3D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2567954B-D71F-45FF-838F-BFF56E94A80C}">
      <dgm:prSet phldrT="[Texte]"/>
      <dgm:spPr/>
      <dgm:t>
        <a:bodyPr/>
        <a:lstStyle/>
        <a:p>
          <a:pPr algn="ctr" rtl="0"/>
          <a:r>
            <a:rPr lang="fr-FR" b="1" i="0" u="none" strike="noStrike" cap="none" baseline="0" dirty="0" smtClean="0">
              <a:latin typeface="Cabin"/>
              <a:ea typeface="Cabin"/>
              <a:cs typeface="Cabin"/>
              <a:sym typeface="Cabin"/>
            </a:rPr>
            <a:t>I</a:t>
          </a:r>
          <a:r>
            <a:rPr lang="fr-FR" i="0" u="none" strike="noStrike" cap="none" baseline="0" dirty="0" smtClean="0">
              <a:latin typeface="Cabin"/>
              <a:ea typeface="Cabin"/>
              <a:cs typeface="Cabin"/>
              <a:sym typeface="Cabin"/>
            </a:rPr>
            <a:t>T as a Service</a:t>
          </a:r>
          <a:endParaRPr lang="fr-FR" dirty="0"/>
        </a:p>
      </dgm:t>
    </dgm:pt>
    <dgm:pt modelId="{122062A4-3416-4590-9965-E5CAD9913B54}" type="parTrans" cxnId="{D7C8C4B5-3D2E-4035-8124-C033BE0BA868}">
      <dgm:prSet/>
      <dgm:spPr/>
      <dgm:t>
        <a:bodyPr/>
        <a:lstStyle/>
        <a:p>
          <a:endParaRPr lang="fr-FR"/>
        </a:p>
      </dgm:t>
    </dgm:pt>
    <dgm:pt modelId="{226246A2-8976-4D6C-A8F1-F073F8EA9557}" type="sibTrans" cxnId="{D7C8C4B5-3D2E-4035-8124-C033BE0BA868}">
      <dgm:prSet/>
      <dgm:spPr/>
      <dgm:t>
        <a:bodyPr/>
        <a:lstStyle/>
        <a:p>
          <a:endParaRPr lang="fr-FR"/>
        </a:p>
      </dgm:t>
    </dgm:pt>
    <dgm:pt modelId="{517BADC6-0DBE-4995-B35E-6E032F5962A9}">
      <dgm:prSet phldrT="[Texte]"/>
      <dgm:spPr/>
      <dgm:t>
        <a:bodyPr/>
        <a:lstStyle/>
        <a:p>
          <a:pPr algn="ctr"/>
          <a:r>
            <a:rPr lang="fr-FR" dirty="0" err="1" smtClean="0"/>
            <a:t>Continuous</a:t>
          </a:r>
          <a:r>
            <a:rPr lang="fr-FR" dirty="0" smtClean="0"/>
            <a:t> </a:t>
          </a:r>
          <a:r>
            <a:rPr lang="fr-FR" dirty="0" err="1" smtClean="0"/>
            <a:t>delivery</a:t>
          </a:r>
          <a:r>
            <a:rPr lang="fr-FR" dirty="0" smtClean="0"/>
            <a:t> </a:t>
          </a:r>
          <a:r>
            <a:rPr lang="fr-FR" dirty="0" err="1" smtClean="0"/>
            <a:t>platform</a:t>
          </a:r>
          <a:endParaRPr lang="fr-FR" dirty="0"/>
        </a:p>
      </dgm:t>
    </dgm:pt>
    <dgm:pt modelId="{CBC7170A-D4D8-4A89-BA95-23DFC148976A}" type="parTrans" cxnId="{8333CE32-ED0B-497E-9B34-DA673FA2D5DA}">
      <dgm:prSet/>
      <dgm:spPr/>
      <dgm:t>
        <a:bodyPr/>
        <a:lstStyle/>
        <a:p>
          <a:endParaRPr lang="fr-FR"/>
        </a:p>
      </dgm:t>
    </dgm:pt>
    <dgm:pt modelId="{B1D6DD4E-8AE5-4469-BE2F-3D5F3CB6A698}" type="sibTrans" cxnId="{8333CE32-ED0B-497E-9B34-DA673FA2D5DA}">
      <dgm:prSet/>
      <dgm:spPr/>
      <dgm:t>
        <a:bodyPr/>
        <a:lstStyle/>
        <a:p>
          <a:endParaRPr lang="fr-FR"/>
        </a:p>
      </dgm:t>
    </dgm:pt>
    <dgm:pt modelId="{E82BCF48-F7D6-4607-AC74-161888D72AF1}" type="pres">
      <dgm:prSet presAssocID="{17455BA1-96F5-4827-B81E-8A5A3812D9A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168C7E6-6824-4441-9775-CACA67C628E3}" type="pres">
      <dgm:prSet presAssocID="{2567954B-D71F-45FF-838F-BFF56E94A80C}" presName="parentText" presStyleLbl="node1" presStyleIdx="0" presStyleCnt="2" custLinFactNeighborY="-9858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B0F1B3-0631-4052-BCF9-AF9465BBBBC0}" type="pres">
      <dgm:prSet presAssocID="{226246A2-8976-4D6C-A8F1-F073F8EA9557}" presName="spacer" presStyleCnt="0"/>
      <dgm:spPr/>
    </dgm:pt>
    <dgm:pt modelId="{81DBA9DE-0728-45E3-9485-F802FC40559B}" type="pres">
      <dgm:prSet presAssocID="{517BADC6-0DBE-4995-B35E-6E032F5962A9}" presName="parentText" presStyleLbl="node1" presStyleIdx="1" presStyleCnt="2" custLinFactY="1327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B45FBFE-91CB-475E-8284-A236FFEDDD34}" type="presOf" srcId="{2567954B-D71F-45FF-838F-BFF56E94A80C}" destId="{C168C7E6-6824-4441-9775-CACA67C628E3}" srcOrd="0" destOrd="0" presId="urn:microsoft.com/office/officeart/2005/8/layout/vList2"/>
    <dgm:cxn modelId="{8333CE32-ED0B-497E-9B34-DA673FA2D5DA}" srcId="{17455BA1-96F5-4827-B81E-8A5A3812D9A2}" destId="{517BADC6-0DBE-4995-B35E-6E032F5962A9}" srcOrd="1" destOrd="0" parTransId="{CBC7170A-D4D8-4A89-BA95-23DFC148976A}" sibTransId="{B1D6DD4E-8AE5-4469-BE2F-3D5F3CB6A698}"/>
    <dgm:cxn modelId="{2235F0D2-4E5A-40F0-930B-8997E1753F13}" type="presOf" srcId="{17455BA1-96F5-4827-B81E-8A5A3812D9A2}" destId="{E82BCF48-F7D6-4607-AC74-161888D72AF1}" srcOrd="0" destOrd="0" presId="urn:microsoft.com/office/officeart/2005/8/layout/vList2"/>
    <dgm:cxn modelId="{CD8C7E08-ACAB-4AD2-B99C-937E19AE99ED}" type="presOf" srcId="{517BADC6-0DBE-4995-B35E-6E032F5962A9}" destId="{81DBA9DE-0728-45E3-9485-F802FC40559B}" srcOrd="0" destOrd="0" presId="urn:microsoft.com/office/officeart/2005/8/layout/vList2"/>
    <dgm:cxn modelId="{D7C8C4B5-3D2E-4035-8124-C033BE0BA868}" srcId="{17455BA1-96F5-4827-B81E-8A5A3812D9A2}" destId="{2567954B-D71F-45FF-838F-BFF56E94A80C}" srcOrd="0" destOrd="0" parTransId="{122062A4-3416-4590-9965-E5CAD9913B54}" sibTransId="{226246A2-8976-4D6C-A8F1-F073F8EA9557}"/>
    <dgm:cxn modelId="{6D0C2407-5377-41C2-A6C0-1C90B82AD78B}" type="presParOf" srcId="{E82BCF48-F7D6-4607-AC74-161888D72AF1}" destId="{C168C7E6-6824-4441-9775-CACA67C628E3}" srcOrd="0" destOrd="0" presId="urn:microsoft.com/office/officeart/2005/8/layout/vList2"/>
    <dgm:cxn modelId="{76372480-3D6F-4B74-A799-296EC4AA7424}" type="presParOf" srcId="{E82BCF48-F7D6-4607-AC74-161888D72AF1}" destId="{13B0F1B3-0631-4052-BCF9-AF9465BBBBC0}" srcOrd="1" destOrd="0" presId="urn:microsoft.com/office/officeart/2005/8/layout/vList2"/>
    <dgm:cxn modelId="{931EE0AD-560B-4BB6-9ADE-3F6F8E7A21D4}" type="presParOf" srcId="{E82BCF48-F7D6-4607-AC74-161888D72AF1}" destId="{81DBA9DE-0728-45E3-9485-F802FC4055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455BA1-96F5-4827-B81E-8A5A3812D9A2}" type="doc">
      <dgm:prSet loTypeId="urn:microsoft.com/office/officeart/2005/8/layout/v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2567954B-D71F-45FF-838F-BFF56E94A80C}">
      <dgm:prSet phldrT="[Texte]"/>
      <dgm:spPr/>
      <dgm:t>
        <a:bodyPr/>
        <a:lstStyle/>
        <a:p>
          <a:pPr algn="ctr" rtl="0"/>
          <a:r>
            <a:rPr lang="fr-FR" b="1" i="0" u="none" strike="noStrike" cap="none" baseline="0" dirty="0" smtClean="0">
              <a:latin typeface="Cabin"/>
              <a:ea typeface="Cabin"/>
              <a:cs typeface="Cabin"/>
              <a:sym typeface="Cabin"/>
            </a:rPr>
            <a:t>Infrastructure transversal team</a:t>
          </a:r>
          <a:endParaRPr lang="fr-FR" dirty="0"/>
        </a:p>
      </dgm:t>
    </dgm:pt>
    <dgm:pt modelId="{122062A4-3416-4590-9965-E5CAD9913B54}" type="parTrans" cxnId="{D7C8C4B5-3D2E-4035-8124-C033BE0BA868}">
      <dgm:prSet/>
      <dgm:spPr/>
      <dgm:t>
        <a:bodyPr/>
        <a:lstStyle/>
        <a:p>
          <a:endParaRPr lang="fr-FR"/>
        </a:p>
      </dgm:t>
    </dgm:pt>
    <dgm:pt modelId="{226246A2-8976-4D6C-A8F1-F073F8EA9557}" type="sibTrans" cxnId="{D7C8C4B5-3D2E-4035-8124-C033BE0BA868}">
      <dgm:prSet/>
      <dgm:spPr/>
      <dgm:t>
        <a:bodyPr/>
        <a:lstStyle/>
        <a:p>
          <a:endParaRPr lang="fr-FR"/>
        </a:p>
      </dgm:t>
    </dgm:pt>
    <dgm:pt modelId="{517BADC6-0DBE-4995-B35E-6E032F5962A9}">
      <dgm:prSet phldrT="[Texte]"/>
      <dgm:spPr/>
      <dgm:t>
        <a:bodyPr/>
        <a:lstStyle/>
        <a:p>
          <a:pPr algn="ctr"/>
          <a:r>
            <a:rPr lang="fr-FR" dirty="0" smtClean="0"/>
            <a:t>Architecture transversal team</a:t>
          </a:r>
          <a:endParaRPr lang="fr-FR" dirty="0"/>
        </a:p>
      </dgm:t>
    </dgm:pt>
    <dgm:pt modelId="{CBC7170A-D4D8-4A89-BA95-23DFC148976A}" type="parTrans" cxnId="{8333CE32-ED0B-497E-9B34-DA673FA2D5DA}">
      <dgm:prSet/>
      <dgm:spPr/>
      <dgm:t>
        <a:bodyPr/>
        <a:lstStyle/>
        <a:p>
          <a:endParaRPr lang="fr-FR"/>
        </a:p>
      </dgm:t>
    </dgm:pt>
    <dgm:pt modelId="{B1D6DD4E-8AE5-4469-BE2F-3D5F3CB6A698}" type="sibTrans" cxnId="{8333CE32-ED0B-497E-9B34-DA673FA2D5DA}">
      <dgm:prSet/>
      <dgm:spPr/>
      <dgm:t>
        <a:bodyPr/>
        <a:lstStyle/>
        <a:p>
          <a:endParaRPr lang="fr-FR"/>
        </a:p>
      </dgm:t>
    </dgm:pt>
    <dgm:pt modelId="{E82BCF48-F7D6-4607-AC74-161888D72AF1}" type="pres">
      <dgm:prSet presAssocID="{17455BA1-96F5-4827-B81E-8A5A3812D9A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168C7E6-6824-4441-9775-CACA67C628E3}" type="pres">
      <dgm:prSet presAssocID="{2567954B-D71F-45FF-838F-BFF56E94A80C}" presName="parentText" presStyleLbl="node1" presStyleIdx="0" presStyleCnt="2" custLinFactNeighborY="4231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B0F1B3-0631-4052-BCF9-AF9465BBBBC0}" type="pres">
      <dgm:prSet presAssocID="{226246A2-8976-4D6C-A8F1-F073F8EA9557}" presName="spacer" presStyleCnt="0"/>
      <dgm:spPr/>
    </dgm:pt>
    <dgm:pt modelId="{81DBA9DE-0728-45E3-9485-F802FC40559B}" type="pres">
      <dgm:prSet presAssocID="{517BADC6-0DBE-4995-B35E-6E032F5962A9}" presName="parentText" presStyleLbl="node1" presStyleIdx="1" presStyleCnt="2" custLinFactY="1654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B45FBFE-91CB-475E-8284-A236FFEDDD34}" type="presOf" srcId="{2567954B-D71F-45FF-838F-BFF56E94A80C}" destId="{C168C7E6-6824-4441-9775-CACA67C628E3}" srcOrd="0" destOrd="0" presId="urn:microsoft.com/office/officeart/2005/8/layout/vList2"/>
    <dgm:cxn modelId="{8333CE32-ED0B-497E-9B34-DA673FA2D5DA}" srcId="{17455BA1-96F5-4827-B81E-8A5A3812D9A2}" destId="{517BADC6-0DBE-4995-B35E-6E032F5962A9}" srcOrd="1" destOrd="0" parTransId="{CBC7170A-D4D8-4A89-BA95-23DFC148976A}" sibTransId="{B1D6DD4E-8AE5-4469-BE2F-3D5F3CB6A698}"/>
    <dgm:cxn modelId="{2235F0D2-4E5A-40F0-930B-8997E1753F13}" type="presOf" srcId="{17455BA1-96F5-4827-B81E-8A5A3812D9A2}" destId="{E82BCF48-F7D6-4607-AC74-161888D72AF1}" srcOrd="0" destOrd="0" presId="urn:microsoft.com/office/officeart/2005/8/layout/vList2"/>
    <dgm:cxn modelId="{CD8C7E08-ACAB-4AD2-B99C-937E19AE99ED}" type="presOf" srcId="{517BADC6-0DBE-4995-B35E-6E032F5962A9}" destId="{81DBA9DE-0728-45E3-9485-F802FC40559B}" srcOrd="0" destOrd="0" presId="urn:microsoft.com/office/officeart/2005/8/layout/vList2"/>
    <dgm:cxn modelId="{D7C8C4B5-3D2E-4035-8124-C033BE0BA868}" srcId="{17455BA1-96F5-4827-B81E-8A5A3812D9A2}" destId="{2567954B-D71F-45FF-838F-BFF56E94A80C}" srcOrd="0" destOrd="0" parTransId="{122062A4-3416-4590-9965-E5CAD9913B54}" sibTransId="{226246A2-8976-4D6C-A8F1-F073F8EA9557}"/>
    <dgm:cxn modelId="{6D0C2407-5377-41C2-A6C0-1C90B82AD78B}" type="presParOf" srcId="{E82BCF48-F7D6-4607-AC74-161888D72AF1}" destId="{C168C7E6-6824-4441-9775-CACA67C628E3}" srcOrd="0" destOrd="0" presId="urn:microsoft.com/office/officeart/2005/8/layout/vList2"/>
    <dgm:cxn modelId="{76372480-3D6F-4B74-A799-296EC4AA7424}" type="presParOf" srcId="{E82BCF48-F7D6-4607-AC74-161888D72AF1}" destId="{13B0F1B3-0631-4052-BCF9-AF9465BBBBC0}" srcOrd="1" destOrd="0" presId="urn:microsoft.com/office/officeart/2005/8/layout/vList2"/>
    <dgm:cxn modelId="{931EE0AD-560B-4BB6-9ADE-3F6F8E7A21D4}" type="presParOf" srcId="{E82BCF48-F7D6-4607-AC74-161888D72AF1}" destId="{81DBA9DE-0728-45E3-9485-F802FC4055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5BF618-ED4D-4C22-93B4-63A698282F85}" type="doc">
      <dgm:prSet loTypeId="urn:microsoft.com/office/officeart/2005/8/layout/hProcess3" loCatId="process" qsTypeId="urn:microsoft.com/office/officeart/2005/8/quickstyle/simple1" qsCatId="simple" csTypeId="urn:microsoft.com/office/officeart/2005/8/colors/accent2_2" csCatId="accent2" phldr="1"/>
      <dgm:spPr/>
    </dgm:pt>
    <dgm:pt modelId="{F5CCF9F7-202D-4B2A-A687-0876C0B331C9}">
      <dgm:prSet phldrT="[Texte]"/>
      <dgm:spPr/>
      <dgm:t>
        <a:bodyPr/>
        <a:lstStyle/>
        <a:p>
          <a:r>
            <a:rPr lang="fr-FR" dirty="0" smtClean="0"/>
            <a:t>CHANGE</a:t>
          </a:r>
          <a:endParaRPr lang="fr-FR" dirty="0"/>
        </a:p>
      </dgm:t>
    </dgm:pt>
    <dgm:pt modelId="{095409A0-AE66-40DB-9BE1-3DB721CDDAD5}" type="parTrans" cxnId="{2DE4A9EE-849E-475F-A69A-2D6D4569EA9B}">
      <dgm:prSet/>
      <dgm:spPr/>
      <dgm:t>
        <a:bodyPr/>
        <a:lstStyle/>
        <a:p>
          <a:endParaRPr lang="fr-FR"/>
        </a:p>
      </dgm:t>
    </dgm:pt>
    <dgm:pt modelId="{509FFB64-6784-4184-8D10-48886F83A844}" type="sibTrans" cxnId="{2DE4A9EE-849E-475F-A69A-2D6D4569EA9B}">
      <dgm:prSet/>
      <dgm:spPr/>
      <dgm:t>
        <a:bodyPr/>
        <a:lstStyle/>
        <a:p>
          <a:endParaRPr lang="fr-FR"/>
        </a:p>
      </dgm:t>
    </dgm:pt>
    <dgm:pt modelId="{B2A8DC54-A783-4905-B2F7-B7EECE6C49C2}">
      <dgm:prSet phldrT="[Texte]"/>
      <dgm:spPr/>
      <dgm:t>
        <a:bodyPr/>
        <a:lstStyle/>
        <a:p>
          <a:r>
            <a:rPr lang="fr-FR" dirty="0" smtClean="0"/>
            <a:t> THE</a:t>
          </a:r>
          <a:endParaRPr lang="fr-FR" dirty="0"/>
        </a:p>
      </dgm:t>
    </dgm:pt>
    <dgm:pt modelId="{44887A52-4776-4DB7-B2BE-18A6D30F79D9}" type="parTrans" cxnId="{754866E3-3BC3-459C-96D2-2EDA821AA037}">
      <dgm:prSet/>
      <dgm:spPr/>
      <dgm:t>
        <a:bodyPr/>
        <a:lstStyle/>
        <a:p>
          <a:endParaRPr lang="fr-FR"/>
        </a:p>
      </dgm:t>
    </dgm:pt>
    <dgm:pt modelId="{F1D9D93F-94BE-45E1-8115-1C6650B33FE3}" type="sibTrans" cxnId="{754866E3-3BC3-459C-96D2-2EDA821AA037}">
      <dgm:prSet/>
      <dgm:spPr/>
      <dgm:t>
        <a:bodyPr/>
        <a:lstStyle/>
        <a:p>
          <a:endParaRPr lang="fr-FR"/>
        </a:p>
      </dgm:t>
    </dgm:pt>
    <dgm:pt modelId="{6765CBE1-5798-49E7-80D3-0B41BE3892BA}">
      <dgm:prSet phldrT="[Texte]"/>
      <dgm:spPr/>
      <dgm:t>
        <a:bodyPr/>
        <a:lstStyle/>
        <a:p>
          <a:r>
            <a:rPr lang="fr-FR" dirty="0" smtClean="0"/>
            <a:t>RULES</a:t>
          </a:r>
          <a:endParaRPr lang="fr-FR" dirty="0"/>
        </a:p>
      </dgm:t>
    </dgm:pt>
    <dgm:pt modelId="{EB74B751-9F05-4417-B19A-434829538D46}" type="parTrans" cxnId="{B418321E-EE23-4D54-92E7-66D515B15E94}">
      <dgm:prSet/>
      <dgm:spPr/>
      <dgm:t>
        <a:bodyPr/>
        <a:lstStyle/>
        <a:p>
          <a:endParaRPr lang="fr-FR"/>
        </a:p>
      </dgm:t>
    </dgm:pt>
    <dgm:pt modelId="{9A250891-1E14-4628-98AD-3DCDE189071C}" type="sibTrans" cxnId="{B418321E-EE23-4D54-92E7-66D515B15E94}">
      <dgm:prSet/>
      <dgm:spPr/>
      <dgm:t>
        <a:bodyPr/>
        <a:lstStyle/>
        <a:p>
          <a:endParaRPr lang="fr-FR"/>
        </a:p>
      </dgm:t>
    </dgm:pt>
    <dgm:pt modelId="{8156C959-CDDD-4C6F-9908-C2FC04B2DE61}" type="pres">
      <dgm:prSet presAssocID="{D35BF618-ED4D-4C22-93B4-63A698282F85}" presName="Name0" presStyleCnt="0">
        <dgm:presLayoutVars>
          <dgm:dir/>
          <dgm:animLvl val="lvl"/>
          <dgm:resizeHandles val="exact"/>
        </dgm:presLayoutVars>
      </dgm:prSet>
      <dgm:spPr/>
    </dgm:pt>
    <dgm:pt modelId="{D6E5B36F-3ABE-4AAD-B87F-85126F2D4187}" type="pres">
      <dgm:prSet presAssocID="{D35BF618-ED4D-4C22-93B4-63A698282F85}" presName="dummy" presStyleCnt="0"/>
      <dgm:spPr/>
    </dgm:pt>
    <dgm:pt modelId="{474E8D64-C004-4A92-B728-FE7132904824}" type="pres">
      <dgm:prSet presAssocID="{D35BF618-ED4D-4C22-93B4-63A698282F85}" presName="linH" presStyleCnt="0"/>
      <dgm:spPr/>
    </dgm:pt>
    <dgm:pt modelId="{5817587C-3DE2-4A0B-97D5-C44D14B8552E}" type="pres">
      <dgm:prSet presAssocID="{D35BF618-ED4D-4C22-93B4-63A698282F85}" presName="padding1" presStyleCnt="0"/>
      <dgm:spPr/>
    </dgm:pt>
    <dgm:pt modelId="{311D6B0C-5A75-4E1F-AD65-8CAF67D32875}" type="pres">
      <dgm:prSet presAssocID="{F5CCF9F7-202D-4B2A-A687-0876C0B331C9}" presName="linV" presStyleCnt="0"/>
      <dgm:spPr/>
    </dgm:pt>
    <dgm:pt modelId="{AA6240BD-0B89-4B99-B96A-B7FB7FD7ABBC}" type="pres">
      <dgm:prSet presAssocID="{F5CCF9F7-202D-4B2A-A687-0876C0B331C9}" presName="spVertical1" presStyleCnt="0"/>
      <dgm:spPr/>
    </dgm:pt>
    <dgm:pt modelId="{4D0AEB45-7E07-486A-B9F6-D3425B171FAA}" type="pres">
      <dgm:prSet presAssocID="{F5CCF9F7-202D-4B2A-A687-0876C0B331C9}" presName="parTx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3BB081-27F7-448B-8C02-45CBFB2446F5}" type="pres">
      <dgm:prSet presAssocID="{F5CCF9F7-202D-4B2A-A687-0876C0B331C9}" presName="spVertical2" presStyleCnt="0"/>
      <dgm:spPr/>
    </dgm:pt>
    <dgm:pt modelId="{A91DB17B-D1DC-46B3-A7E7-205396DA91BB}" type="pres">
      <dgm:prSet presAssocID="{F5CCF9F7-202D-4B2A-A687-0876C0B331C9}" presName="spVertical3" presStyleCnt="0"/>
      <dgm:spPr/>
    </dgm:pt>
    <dgm:pt modelId="{69BA245F-124B-47FD-9E3E-35D09C141D86}" type="pres">
      <dgm:prSet presAssocID="{509FFB64-6784-4184-8D10-48886F83A844}" presName="space" presStyleCnt="0"/>
      <dgm:spPr/>
    </dgm:pt>
    <dgm:pt modelId="{6B65D822-559B-4B5A-99D3-BF2A4D4A5312}" type="pres">
      <dgm:prSet presAssocID="{B2A8DC54-A783-4905-B2F7-B7EECE6C49C2}" presName="linV" presStyleCnt="0"/>
      <dgm:spPr/>
    </dgm:pt>
    <dgm:pt modelId="{9FF218E6-EA08-4056-961F-AAA4AF170087}" type="pres">
      <dgm:prSet presAssocID="{B2A8DC54-A783-4905-B2F7-B7EECE6C49C2}" presName="spVertical1" presStyleCnt="0"/>
      <dgm:spPr/>
    </dgm:pt>
    <dgm:pt modelId="{AEDB9EB1-950B-47BE-B7E9-055002C724B8}" type="pres">
      <dgm:prSet presAssocID="{B2A8DC54-A783-4905-B2F7-B7EECE6C49C2}" presName="parTx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CBFEAA-4E1C-449D-8F49-27622C9F3BD9}" type="pres">
      <dgm:prSet presAssocID="{B2A8DC54-A783-4905-B2F7-B7EECE6C49C2}" presName="spVertical2" presStyleCnt="0"/>
      <dgm:spPr/>
    </dgm:pt>
    <dgm:pt modelId="{08C8FFB1-CBA9-4091-9CE1-0BBBD7CDB0F9}" type="pres">
      <dgm:prSet presAssocID="{B2A8DC54-A783-4905-B2F7-B7EECE6C49C2}" presName="spVertical3" presStyleCnt="0"/>
      <dgm:spPr/>
    </dgm:pt>
    <dgm:pt modelId="{E23BDE82-D32C-4FEF-836C-31F180BDB6CE}" type="pres">
      <dgm:prSet presAssocID="{F1D9D93F-94BE-45E1-8115-1C6650B33FE3}" presName="space" presStyleCnt="0"/>
      <dgm:spPr/>
    </dgm:pt>
    <dgm:pt modelId="{8D8CA7D6-7E25-4E6C-A3CB-132C5C9CDC31}" type="pres">
      <dgm:prSet presAssocID="{6765CBE1-5798-49E7-80D3-0B41BE3892BA}" presName="linV" presStyleCnt="0"/>
      <dgm:spPr/>
    </dgm:pt>
    <dgm:pt modelId="{9C391138-0346-4328-9909-7AB73C9F2ED7}" type="pres">
      <dgm:prSet presAssocID="{6765CBE1-5798-49E7-80D3-0B41BE3892BA}" presName="spVertical1" presStyleCnt="0"/>
      <dgm:spPr/>
    </dgm:pt>
    <dgm:pt modelId="{505D0DDB-9696-48DA-8EAF-CDAEEC510787}" type="pres">
      <dgm:prSet presAssocID="{6765CBE1-5798-49E7-80D3-0B41BE3892BA}" presName="parTx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3A61E03-343E-4AF7-8E72-8F428D6719C2}" type="pres">
      <dgm:prSet presAssocID="{6765CBE1-5798-49E7-80D3-0B41BE3892BA}" presName="spVertical2" presStyleCnt="0"/>
      <dgm:spPr/>
    </dgm:pt>
    <dgm:pt modelId="{CF8259AD-F9E8-44F3-A91F-26F8F2D62D1D}" type="pres">
      <dgm:prSet presAssocID="{6765CBE1-5798-49E7-80D3-0B41BE3892BA}" presName="spVertical3" presStyleCnt="0"/>
      <dgm:spPr/>
    </dgm:pt>
    <dgm:pt modelId="{16C9B45B-5E54-42F1-8E4A-89F6261F6905}" type="pres">
      <dgm:prSet presAssocID="{D35BF618-ED4D-4C22-93B4-63A698282F85}" presName="padding2" presStyleCnt="0"/>
      <dgm:spPr/>
    </dgm:pt>
    <dgm:pt modelId="{426E2369-DDFB-438E-8944-A2B713D59FC5}" type="pres">
      <dgm:prSet presAssocID="{D35BF618-ED4D-4C22-93B4-63A698282F85}" presName="negArrow" presStyleCnt="0"/>
      <dgm:spPr/>
    </dgm:pt>
    <dgm:pt modelId="{16E019C7-2635-44BB-99F6-15E8AA48F9FA}" type="pres">
      <dgm:prSet presAssocID="{D35BF618-ED4D-4C22-93B4-63A698282F85}" presName="backgroundArrow" presStyleLbl="node1" presStyleIdx="0" presStyleCnt="1" custLinFactNeighborY="-672"/>
      <dgm:spPr/>
    </dgm:pt>
  </dgm:ptLst>
  <dgm:cxnLst>
    <dgm:cxn modelId="{B418321E-EE23-4D54-92E7-66D515B15E94}" srcId="{D35BF618-ED4D-4C22-93B4-63A698282F85}" destId="{6765CBE1-5798-49E7-80D3-0B41BE3892BA}" srcOrd="2" destOrd="0" parTransId="{EB74B751-9F05-4417-B19A-434829538D46}" sibTransId="{9A250891-1E14-4628-98AD-3DCDE189071C}"/>
    <dgm:cxn modelId="{720E6C07-1F1E-4458-BB06-5DA63FB352C4}" type="presOf" srcId="{B2A8DC54-A783-4905-B2F7-B7EECE6C49C2}" destId="{AEDB9EB1-950B-47BE-B7E9-055002C724B8}" srcOrd="0" destOrd="0" presId="urn:microsoft.com/office/officeart/2005/8/layout/hProcess3"/>
    <dgm:cxn modelId="{A3E84F1E-613A-485F-94B2-4B407FC5BA70}" type="presOf" srcId="{F5CCF9F7-202D-4B2A-A687-0876C0B331C9}" destId="{4D0AEB45-7E07-486A-B9F6-D3425B171FAA}" srcOrd="0" destOrd="0" presId="urn:microsoft.com/office/officeart/2005/8/layout/hProcess3"/>
    <dgm:cxn modelId="{754866E3-3BC3-459C-96D2-2EDA821AA037}" srcId="{D35BF618-ED4D-4C22-93B4-63A698282F85}" destId="{B2A8DC54-A783-4905-B2F7-B7EECE6C49C2}" srcOrd="1" destOrd="0" parTransId="{44887A52-4776-4DB7-B2BE-18A6D30F79D9}" sibTransId="{F1D9D93F-94BE-45E1-8115-1C6650B33FE3}"/>
    <dgm:cxn modelId="{2DE4A9EE-849E-475F-A69A-2D6D4569EA9B}" srcId="{D35BF618-ED4D-4C22-93B4-63A698282F85}" destId="{F5CCF9F7-202D-4B2A-A687-0876C0B331C9}" srcOrd="0" destOrd="0" parTransId="{095409A0-AE66-40DB-9BE1-3DB721CDDAD5}" sibTransId="{509FFB64-6784-4184-8D10-48886F83A844}"/>
    <dgm:cxn modelId="{213A35CD-F3E7-4163-A096-AECE4CCA98D0}" type="presOf" srcId="{6765CBE1-5798-49E7-80D3-0B41BE3892BA}" destId="{505D0DDB-9696-48DA-8EAF-CDAEEC510787}" srcOrd="0" destOrd="0" presId="urn:microsoft.com/office/officeart/2005/8/layout/hProcess3"/>
    <dgm:cxn modelId="{DB4F654C-20A6-44F4-965D-49D2349D1DB1}" type="presOf" srcId="{D35BF618-ED4D-4C22-93B4-63A698282F85}" destId="{8156C959-CDDD-4C6F-9908-C2FC04B2DE61}" srcOrd="0" destOrd="0" presId="urn:microsoft.com/office/officeart/2005/8/layout/hProcess3"/>
    <dgm:cxn modelId="{570FF4D8-6A29-4C20-8C82-213C8DDC2D87}" type="presParOf" srcId="{8156C959-CDDD-4C6F-9908-C2FC04B2DE61}" destId="{D6E5B36F-3ABE-4AAD-B87F-85126F2D4187}" srcOrd="0" destOrd="0" presId="urn:microsoft.com/office/officeart/2005/8/layout/hProcess3"/>
    <dgm:cxn modelId="{3C9FDF87-875B-42B4-BE07-59518DEA3EC9}" type="presParOf" srcId="{8156C959-CDDD-4C6F-9908-C2FC04B2DE61}" destId="{474E8D64-C004-4A92-B728-FE7132904824}" srcOrd="1" destOrd="0" presId="urn:microsoft.com/office/officeart/2005/8/layout/hProcess3"/>
    <dgm:cxn modelId="{B1B11983-6F80-44E0-914A-3ECF296AAF15}" type="presParOf" srcId="{474E8D64-C004-4A92-B728-FE7132904824}" destId="{5817587C-3DE2-4A0B-97D5-C44D14B8552E}" srcOrd="0" destOrd="0" presId="urn:microsoft.com/office/officeart/2005/8/layout/hProcess3"/>
    <dgm:cxn modelId="{56C575D9-DE7A-449A-9DFC-9B296192BB3A}" type="presParOf" srcId="{474E8D64-C004-4A92-B728-FE7132904824}" destId="{311D6B0C-5A75-4E1F-AD65-8CAF67D32875}" srcOrd="1" destOrd="0" presId="urn:microsoft.com/office/officeart/2005/8/layout/hProcess3"/>
    <dgm:cxn modelId="{E72C942F-1494-4788-BEE8-4CFBFFB86EA4}" type="presParOf" srcId="{311D6B0C-5A75-4E1F-AD65-8CAF67D32875}" destId="{AA6240BD-0B89-4B99-B96A-B7FB7FD7ABBC}" srcOrd="0" destOrd="0" presId="urn:microsoft.com/office/officeart/2005/8/layout/hProcess3"/>
    <dgm:cxn modelId="{B6293242-9AC7-4138-9B59-73B37A15144F}" type="presParOf" srcId="{311D6B0C-5A75-4E1F-AD65-8CAF67D32875}" destId="{4D0AEB45-7E07-486A-B9F6-D3425B171FAA}" srcOrd="1" destOrd="0" presId="urn:microsoft.com/office/officeart/2005/8/layout/hProcess3"/>
    <dgm:cxn modelId="{FD627189-D92B-40C1-A980-28AE3B2F2ECB}" type="presParOf" srcId="{311D6B0C-5A75-4E1F-AD65-8CAF67D32875}" destId="{D83BB081-27F7-448B-8C02-45CBFB2446F5}" srcOrd="2" destOrd="0" presId="urn:microsoft.com/office/officeart/2005/8/layout/hProcess3"/>
    <dgm:cxn modelId="{E77DE88F-764A-4C49-8991-FF887CF13108}" type="presParOf" srcId="{311D6B0C-5A75-4E1F-AD65-8CAF67D32875}" destId="{A91DB17B-D1DC-46B3-A7E7-205396DA91BB}" srcOrd="3" destOrd="0" presId="urn:microsoft.com/office/officeart/2005/8/layout/hProcess3"/>
    <dgm:cxn modelId="{B3928C1A-9B09-4323-8DA3-8A34F7BDA5B8}" type="presParOf" srcId="{474E8D64-C004-4A92-B728-FE7132904824}" destId="{69BA245F-124B-47FD-9E3E-35D09C141D86}" srcOrd="2" destOrd="0" presId="urn:microsoft.com/office/officeart/2005/8/layout/hProcess3"/>
    <dgm:cxn modelId="{5D3C8FD5-0077-40AA-B6A1-A03AF83C9993}" type="presParOf" srcId="{474E8D64-C004-4A92-B728-FE7132904824}" destId="{6B65D822-559B-4B5A-99D3-BF2A4D4A5312}" srcOrd="3" destOrd="0" presId="urn:microsoft.com/office/officeart/2005/8/layout/hProcess3"/>
    <dgm:cxn modelId="{2773209B-656A-4D2E-ACE5-A462976AA88C}" type="presParOf" srcId="{6B65D822-559B-4B5A-99D3-BF2A4D4A5312}" destId="{9FF218E6-EA08-4056-961F-AAA4AF170087}" srcOrd="0" destOrd="0" presId="urn:microsoft.com/office/officeart/2005/8/layout/hProcess3"/>
    <dgm:cxn modelId="{918BED8E-F20A-4AE7-82D6-EC4FEBA4AF51}" type="presParOf" srcId="{6B65D822-559B-4B5A-99D3-BF2A4D4A5312}" destId="{AEDB9EB1-950B-47BE-B7E9-055002C724B8}" srcOrd="1" destOrd="0" presId="urn:microsoft.com/office/officeart/2005/8/layout/hProcess3"/>
    <dgm:cxn modelId="{CEC754D1-29F1-4DB5-AE5B-8AC27F2D4631}" type="presParOf" srcId="{6B65D822-559B-4B5A-99D3-BF2A4D4A5312}" destId="{6ACBFEAA-4E1C-449D-8F49-27622C9F3BD9}" srcOrd="2" destOrd="0" presId="urn:microsoft.com/office/officeart/2005/8/layout/hProcess3"/>
    <dgm:cxn modelId="{721FE127-5358-432C-8C66-03E8521C92ED}" type="presParOf" srcId="{6B65D822-559B-4B5A-99D3-BF2A4D4A5312}" destId="{08C8FFB1-CBA9-4091-9CE1-0BBBD7CDB0F9}" srcOrd="3" destOrd="0" presId="urn:microsoft.com/office/officeart/2005/8/layout/hProcess3"/>
    <dgm:cxn modelId="{324CE058-8A61-476E-B2E6-4CB5DBBC5F16}" type="presParOf" srcId="{474E8D64-C004-4A92-B728-FE7132904824}" destId="{E23BDE82-D32C-4FEF-836C-31F180BDB6CE}" srcOrd="4" destOrd="0" presId="urn:microsoft.com/office/officeart/2005/8/layout/hProcess3"/>
    <dgm:cxn modelId="{35A7858D-D267-46AB-BD72-01A9494CB7DB}" type="presParOf" srcId="{474E8D64-C004-4A92-B728-FE7132904824}" destId="{8D8CA7D6-7E25-4E6C-A3CB-132C5C9CDC31}" srcOrd="5" destOrd="0" presId="urn:microsoft.com/office/officeart/2005/8/layout/hProcess3"/>
    <dgm:cxn modelId="{F61C9286-72F8-41AD-B226-6AD49519A113}" type="presParOf" srcId="{8D8CA7D6-7E25-4E6C-A3CB-132C5C9CDC31}" destId="{9C391138-0346-4328-9909-7AB73C9F2ED7}" srcOrd="0" destOrd="0" presId="urn:microsoft.com/office/officeart/2005/8/layout/hProcess3"/>
    <dgm:cxn modelId="{7DCB785E-B7B6-455B-B309-6777EE395D8E}" type="presParOf" srcId="{8D8CA7D6-7E25-4E6C-A3CB-132C5C9CDC31}" destId="{505D0DDB-9696-48DA-8EAF-CDAEEC510787}" srcOrd="1" destOrd="0" presId="urn:microsoft.com/office/officeart/2005/8/layout/hProcess3"/>
    <dgm:cxn modelId="{76449525-A020-4252-A4C2-2A725BB490EC}" type="presParOf" srcId="{8D8CA7D6-7E25-4E6C-A3CB-132C5C9CDC31}" destId="{63A61E03-343E-4AF7-8E72-8F428D6719C2}" srcOrd="2" destOrd="0" presId="urn:microsoft.com/office/officeart/2005/8/layout/hProcess3"/>
    <dgm:cxn modelId="{FFE8D759-5D38-49B2-BF2D-5CD3F83DFCAC}" type="presParOf" srcId="{8D8CA7D6-7E25-4E6C-A3CB-132C5C9CDC31}" destId="{CF8259AD-F9E8-44F3-A91F-26F8F2D62D1D}" srcOrd="3" destOrd="0" presId="urn:microsoft.com/office/officeart/2005/8/layout/hProcess3"/>
    <dgm:cxn modelId="{5473B400-53D0-48A9-9D67-1D8EF8619502}" type="presParOf" srcId="{474E8D64-C004-4A92-B728-FE7132904824}" destId="{16C9B45B-5E54-42F1-8E4A-89F6261F6905}" srcOrd="6" destOrd="0" presId="urn:microsoft.com/office/officeart/2005/8/layout/hProcess3"/>
    <dgm:cxn modelId="{F1DD99A1-77B7-41BA-80B6-8CCC435A6C84}" type="presParOf" srcId="{474E8D64-C004-4A92-B728-FE7132904824}" destId="{426E2369-DDFB-438E-8944-A2B713D59FC5}" srcOrd="7" destOrd="0" presId="urn:microsoft.com/office/officeart/2005/8/layout/hProcess3"/>
    <dgm:cxn modelId="{9EAD1F30-642C-4090-AC70-4BC5FC94B838}" type="presParOf" srcId="{474E8D64-C004-4A92-B728-FE7132904824}" destId="{16E019C7-2635-44BB-99F6-15E8AA48F9FA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950E2B-49D9-4318-865A-E080C44D52A7}" type="doc">
      <dgm:prSet loTypeId="urn:microsoft.com/office/officeart/2005/8/layout/cycle5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B9A376D-1954-41C9-92E2-E9445CB15C82}">
      <dgm:prSet phldrT="[Texte]" custT="1"/>
      <dgm:spPr/>
      <dgm:t>
        <a:bodyPr/>
        <a:lstStyle/>
        <a:p>
          <a:r>
            <a:rPr lang="fr-FR" sz="700" dirty="0" smtClean="0"/>
            <a:t>TESTS</a:t>
          </a:r>
          <a:endParaRPr lang="fr-FR" sz="700" dirty="0"/>
        </a:p>
      </dgm:t>
    </dgm:pt>
    <dgm:pt modelId="{ED6EE31B-4675-4B9F-9C1E-FBD485D2648B}" type="parTrans" cxnId="{E14E887F-EB92-4C6F-B1ED-6678D8718C81}">
      <dgm:prSet/>
      <dgm:spPr/>
      <dgm:t>
        <a:bodyPr/>
        <a:lstStyle/>
        <a:p>
          <a:endParaRPr lang="fr-FR"/>
        </a:p>
      </dgm:t>
    </dgm:pt>
    <dgm:pt modelId="{F9CFEAC0-240A-4FE4-8C50-AA4A056E18EE}" type="sibTrans" cxnId="{E14E887F-EB92-4C6F-B1ED-6678D8718C81}">
      <dgm:prSet/>
      <dgm:spPr/>
      <dgm:t>
        <a:bodyPr/>
        <a:lstStyle/>
        <a:p>
          <a:endParaRPr lang="fr-FR"/>
        </a:p>
      </dgm:t>
    </dgm:pt>
    <dgm:pt modelId="{E1A2DE2F-B747-4DB8-B363-4406B11F5B0E}">
      <dgm:prSet phldrT="[Texte]" custT="1"/>
      <dgm:spPr/>
      <dgm:t>
        <a:bodyPr/>
        <a:lstStyle/>
        <a:p>
          <a:r>
            <a:rPr lang="fr-FR" sz="700" dirty="0" smtClean="0"/>
            <a:t>ACCEPTANCE</a:t>
          </a:r>
          <a:endParaRPr lang="fr-FR" sz="400" dirty="0"/>
        </a:p>
      </dgm:t>
    </dgm:pt>
    <dgm:pt modelId="{409E02EC-EE4E-4584-8534-9E6ADD704E4C}" type="parTrans" cxnId="{B0F5DA36-22DD-4908-8213-DF241F375239}">
      <dgm:prSet/>
      <dgm:spPr/>
      <dgm:t>
        <a:bodyPr/>
        <a:lstStyle/>
        <a:p>
          <a:endParaRPr lang="fr-FR"/>
        </a:p>
      </dgm:t>
    </dgm:pt>
    <dgm:pt modelId="{EBCF13D2-AA60-4BBC-AE47-EAD722CEC2C9}" type="sibTrans" cxnId="{B0F5DA36-22DD-4908-8213-DF241F375239}">
      <dgm:prSet/>
      <dgm:spPr/>
      <dgm:t>
        <a:bodyPr/>
        <a:lstStyle/>
        <a:p>
          <a:endParaRPr lang="fr-FR"/>
        </a:p>
      </dgm:t>
    </dgm:pt>
    <dgm:pt modelId="{0E37C992-6F1D-42E0-B0D2-C694C7072E9C}">
      <dgm:prSet phldrT="[Texte]" custT="1"/>
      <dgm:spPr/>
      <dgm:t>
        <a:bodyPr/>
        <a:lstStyle/>
        <a:p>
          <a:r>
            <a:rPr lang="fr-FR" sz="700" dirty="0" smtClean="0"/>
            <a:t>PRODUCTION</a:t>
          </a:r>
          <a:endParaRPr lang="fr-FR" sz="400" dirty="0"/>
        </a:p>
      </dgm:t>
    </dgm:pt>
    <dgm:pt modelId="{136EE086-530A-4159-AA18-081FEE720F0C}" type="parTrans" cxnId="{B7A6A02F-AD51-4314-8472-1A7FA496EBC9}">
      <dgm:prSet/>
      <dgm:spPr/>
      <dgm:t>
        <a:bodyPr/>
        <a:lstStyle/>
        <a:p>
          <a:endParaRPr lang="fr-FR"/>
        </a:p>
      </dgm:t>
    </dgm:pt>
    <dgm:pt modelId="{051783AD-B652-49A7-BCD9-9170D1CB1E33}" type="sibTrans" cxnId="{B7A6A02F-AD51-4314-8472-1A7FA496EBC9}">
      <dgm:prSet/>
      <dgm:spPr/>
      <dgm:t>
        <a:bodyPr/>
        <a:lstStyle/>
        <a:p>
          <a:endParaRPr lang="fr-FR"/>
        </a:p>
      </dgm:t>
    </dgm:pt>
    <dgm:pt modelId="{2041BA9B-BF58-436E-A5A4-73F5A4C2E0B8}">
      <dgm:prSet phldrT="[Texte]" custT="1"/>
      <dgm:spPr/>
      <dgm:t>
        <a:bodyPr/>
        <a:lstStyle/>
        <a:p>
          <a:r>
            <a:rPr lang="fr-FR" sz="700" dirty="0" smtClean="0"/>
            <a:t>DEVELOPMENT</a:t>
          </a:r>
          <a:endParaRPr lang="fr-FR" sz="400" dirty="0"/>
        </a:p>
      </dgm:t>
    </dgm:pt>
    <dgm:pt modelId="{1C6B0AA5-C116-487E-AE05-9F36D2F9A1FA}" type="parTrans" cxnId="{49C046CF-FE50-4583-964C-9F6A585BD23C}">
      <dgm:prSet/>
      <dgm:spPr/>
      <dgm:t>
        <a:bodyPr/>
        <a:lstStyle/>
        <a:p>
          <a:endParaRPr lang="fr-FR"/>
        </a:p>
      </dgm:t>
    </dgm:pt>
    <dgm:pt modelId="{7072146A-A8BE-4AF2-9564-3DADD68808AD}" type="sibTrans" cxnId="{49C046CF-FE50-4583-964C-9F6A585BD23C}">
      <dgm:prSet/>
      <dgm:spPr/>
      <dgm:t>
        <a:bodyPr/>
        <a:lstStyle/>
        <a:p>
          <a:endParaRPr lang="fr-FR"/>
        </a:p>
      </dgm:t>
    </dgm:pt>
    <dgm:pt modelId="{0B6137A1-192B-478F-81E5-9EE0FFB7F670}" type="pres">
      <dgm:prSet presAssocID="{00950E2B-49D9-4318-865A-E080C44D52A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F1CECC1-6CD7-415E-A022-215D10251B85}" type="pres">
      <dgm:prSet presAssocID="{7B9A376D-1954-41C9-92E2-E9445CB15C8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E24E29-3236-4BD1-A424-125DBEDCE6F3}" type="pres">
      <dgm:prSet presAssocID="{7B9A376D-1954-41C9-92E2-E9445CB15C82}" presName="spNode" presStyleCnt="0"/>
      <dgm:spPr/>
    </dgm:pt>
    <dgm:pt modelId="{A3964E82-A367-48B6-A859-E68EAC159427}" type="pres">
      <dgm:prSet presAssocID="{F9CFEAC0-240A-4FE4-8C50-AA4A056E18EE}" presName="sibTrans" presStyleLbl="sibTrans1D1" presStyleIdx="0" presStyleCnt="4"/>
      <dgm:spPr/>
      <dgm:t>
        <a:bodyPr/>
        <a:lstStyle/>
        <a:p>
          <a:endParaRPr lang="fr-FR"/>
        </a:p>
      </dgm:t>
    </dgm:pt>
    <dgm:pt modelId="{D8511494-45FD-46C6-966C-2BF139D73EE3}" type="pres">
      <dgm:prSet presAssocID="{E1A2DE2F-B747-4DB8-B363-4406B11F5B0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3A1A36-D536-4719-B8F1-81173EF88542}" type="pres">
      <dgm:prSet presAssocID="{E1A2DE2F-B747-4DB8-B363-4406B11F5B0E}" presName="spNode" presStyleCnt="0"/>
      <dgm:spPr/>
    </dgm:pt>
    <dgm:pt modelId="{B203DB5D-95A9-43F4-A33C-299E68E3AF6E}" type="pres">
      <dgm:prSet presAssocID="{EBCF13D2-AA60-4BBC-AE47-EAD722CEC2C9}" presName="sibTrans" presStyleLbl="sibTrans1D1" presStyleIdx="1" presStyleCnt="4"/>
      <dgm:spPr/>
      <dgm:t>
        <a:bodyPr/>
        <a:lstStyle/>
        <a:p>
          <a:endParaRPr lang="fr-FR"/>
        </a:p>
      </dgm:t>
    </dgm:pt>
    <dgm:pt modelId="{03F8CB48-837C-4A30-86C2-E608F759082B}" type="pres">
      <dgm:prSet presAssocID="{0E37C992-6F1D-42E0-B0D2-C694C7072E9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840B012-9638-47C8-A106-9EA8D6595211}" type="pres">
      <dgm:prSet presAssocID="{0E37C992-6F1D-42E0-B0D2-C694C7072E9C}" presName="spNode" presStyleCnt="0"/>
      <dgm:spPr/>
    </dgm:pt>
    <dgm:pt modelId="{6318B3A3-9808-43F1-B1EA-B3C87BFD5042}" type="pres">
      <dgm:prSet presAssocID="{051783AD-B652-49A7-BCD9-9170D1CB1E33}" presName="sibTrans" presStyleLbl="sibTrans1D1" presStyleIdx="2" presStyleCnt="4"/>
      <dgm:spPr/>
      <dgm:t>
        <a:bodyPr/>
        <a:lstStyle/>
        <a:p>
          <a:endParaRPr lang="fr-FR"/>
        </a:p>
      </dgm:t>
    </dgm:pt>
    <dgm:pt modelId="{BF2A1F4C-1CA4-45DD-AC06-FE6ED2ACA209}" type="pres">
      <dgm:prSet presAssocID="{2041BA9B-BF58-436E-A5A4-73F5A4C2E0B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864ABB-13B2-444B-9F11-108565A4B257}" type="pres">
      <dgm:prSet presAssocID="{2041BA9B-BF58-436E-A5A4-73F5A4C2E0B8}" presName="spNode" presStyleCnt="0"/>
      <dgm:spPr/>
    </dgm:pt>
    <dgm:pt modelId="{9A174C98-B418-49F0-A231-C3F4D158D541}" type="pres">
      <dgm:prSet presAssocID="{7072146A-A8BE-4AF2-9564-3DADD68808AD}" presName="sibTrans" presStyleLbl="sibTrans1D1" presStyleIdx="3" presStyleCnt="4"/>
      <dgm:spPr/>
      <dgm:t>
        <a:bodyPr/>
        <a:lstStyle/>
        <a:p>
          <a:endParaRPr lang="fr-FR"/>
        </a:p>
      </dgm:t>
    </dgm:pt>
  </dgm:ptLst>
  <dgm:cxnLst>
    <dgm:cxn modelId="{E14E887F-EB92-4C6F-B1ED-6678D8718C81}" srcId="{00950E2B-49D9-4318-865A-E080C44D52A7}" destId="{7B9A376D-1954-41C9-92E2-E9445CB15C82}" srcOrd="0" destOrd="0" parTransId="{ED6EE31B-4675-4B9F-9C1E-FBD485D2648B}" sibTransId="{F9CFEAC0-240A-4FE4-8C50-AA4A056E18EE}"/>
    <dgm:cxn modelId="{B7A6A02F-AD51-4314-8472-1A7FA496EBC9}" srcId="{00950E2B-49D9-4318-865A-E080C44D52A7}" destId="{0E37C992-6F1D-42E0-B0D2-C694C7072E9C}" srcOrd="2" destOrd="0" parTransId="{136EE086-530A-4159-AA18-081FEE720F0C}" sibTransId="{051783AD-B652-49A7-BCD9-9170D1CB1E33}"/>
    <dgm:cxn modelId="{B0F5DA36-22DD-4908-8213-DF241F375239}" srcId="{00950E2B-49D9-4318-865A-E080C44D52A7}" destId="{E1A2DE2F-B747-4DB8-B363-4406B11F5B0E}" srcOrd="1" destOrd="0" parTransId="{409E02EC-EE4E-4584-8534-9E6ADD704E4C}" sibTransId="{EBCF13D2-AA60-4BBC-AE47-EAD722CEC2C9}"/>
    <dgm:cxn modelId="{266AAABD-6D74-4BD1-988B-FF417A453CDA}" type="presOf" srcId="{7B9A376D-1954-41C9-92E2-E9445CB15C82}" destId="{1F1CECC1-6CD7-415E-A022-215D10251B85}" srcOrd="0" destOrd="0" presId="urn:microsoft.com/office/officeart/2005/8/layout/cycle5"/>
    <dgm:cxn modelId="{3800014B-852C-4C25-918D-A529C60A3131}" type="presOf" srcId="{0E37C992-6F1D-42E0-B0D2-C694C7072E9C}" destId="{03F8CB48-837C-4A30-86C2-E608F759082B}" srcOrd="0" destOrd="0" presId="urn:microsoft.com/office/officeart/2005/8/layout/cycle5"/>
    <dgm:cxn modelId="{5E04B524-4D92-4BA8-9A6F-2866DCC5D0C8}" type="presOf" srcId="{7072146A-A8BE-4AF2-9564-3DADD68808AD}" destId="{9A174C98-B418-49F0-A231-C3F4D158D541}" srcOrd="0" destOrd="0" presId="urn:microsoft.com/office/officeart/2005/8/layout/cycle5"/>
    <dgm:cxn modelId="{E2B2832B-FD10-4120-B951-0A9579B65CFA}" type="presOf" srcId="{E1A2DE2F-B747-4DB8-B363-4406B11F5B0E}" destId="{D8511494-45FD-46C6-966C-2BF139D73EE3}" srcOrd="0" destOrd="0" presId="urn:microsoft.com/office/officeart/2005/8/layout/cycle5"/>
    <dgm:cxn modelId="{1FB9C4B2-5D54-406C-8954-B043A5BAC055}" type="presOf" srcId="{2041BA9B-BF58-436E-A5A4-73F5A4C2E0B8}" destId="{BF2A1F4C-1CA4-45DD-AC06-FE6ED2ACA209}" srcOrd="0" destOrd="0" presId="urn:microsoft.com/office/officeart/2005/8/layout/cycle5"/>
    <dgm:cxn modelId="{C2AC3A90-8EE1-45BD-908B-EAB109B7ED8B}" type="presOf" srcId="{EBCF13D2-AA60-4BBC-AE47-EAD722CEC2C9}" destId="{B203DB5D-95A9-43F4-A33C-299E68E3AF6E}" srcOrd="0" destOrd="0" presId="urn:microsoft.com/office/officeart/2005/8/layout/cycle5"/>
    <dgm:cxn modelId="{2584F36B-D674-465F-8CB4-706E2DEC917C}" type="presOf" srcId="{00950E2B-49D9-4318-865A-E080C44D52A7}" destId="{0B6137A1-192B-478F-81E5-9EE0FFB7F670}" srcOrd="0" destOrd="0" presId="urn:microsoft.com/office/officeart/2005/8/layout/cycle5"/>
    <dgm:cxn modelId="{187674EE-9EBB-4B99-97FB-4A9E08F2C243}" type="presOf" srcId="{051783AD-B652-49A7-BCD9-9170D1CB1E33}" destId="{6318B3A3-9808-43F1-B1EA-B3C87BFD5042}" srcOrd="0" destOrd="0" presId="urn:microsoft.com/office/officeart/2005/8/layout/cycle5"/>
    <dgm:cxn modelId="{10793ADC-646E-4B93-8347-A322E05AA4C4}" type="presOf" srcId="{F9CFEAC0-240A-4FE4-8C50-AA4A056E18EE}" destId="{A3964E82-A367-48B6-A859-E68EAC159427}" srcOrd="0" destOrd="0" presId="urn:microsoft.com/office/officeart/2005/8/layout/cycle5"/>
    <dgm:cxn modelId="{49C046CF-FE50-4583-964C-9F6A585BD23C}" srcId="{00950E2B-49D9-4318-865A-E080C44D52A7}" destId="{2041BA9B-BF58-436E-A5A4-73F5A4C2E0B8}" srcOrd="3" destOrd="0" parTransId="{1C6B0AA5-C116-487E-AE05-9F36D2F9A1FA}" sibTransId="{7072146A-A8BE-4AF2-9564-3DADD68808AD}"/>
    <dgm:cxn modelId="{1ABFAE4E-F5AE-4A61-957E-6980472D6378}" type="presParOf" srcId="{0B6137A1-192B-478F-81E5-9EE0FFB7F670}" destId="{1F1CECC1-6CD7-415E-A022-215D10251B85}" srcOrd="0" destOrd="0" presId="urn:microsoft.com/office/officeart/2005/8/layout/cycle5"/>
    <dgm:cxn modelId="{D829DE10-DE10-42A4-9000-617FD5B293E3}" type="presParOf" srcId="{0B6137A1-192B-478F-81E5-9EE0FFB7F670}" destId="{4AE24E29-3236-4BD1-A424-125DBEDCE6F3}" srcOrd="1" destOrd="0" presId="urn:microsoft.com/office/officeart/2005/8/layout/cycle5"/>
    <dgm:cxn modelId="{CD050250-D38B-43EE-B66F-D45C6FC0549E}" type="presParOf" srcId="{0B6137A1-192B-478F-81E5-9EE0FFB7F670}" destId="{A3964E82-A367-48B6-A859-E68EAC159427}" srcOrd="2" destOrd="0" presId="urn:microsoft.com/office/officeart/2005/8/layout/cycle5"/>
    <dgm:cxn modelId="{B3D8ECFB-A548-4B4E-9B9E-17BCE8C85C41}" type="presParOf" srcId="{0B6137A1-192B-478F-81E5-9EE0FFB7F670}" destId="{D8511494-45FD-46C6-966C-2BF139D73EE3}" srcOrd="3" destOrd="0" presId="urn:microsoft.com/office/officeart/2005/8/layout/cycle5"/>
    <dgm:cxn modelId="{00F487FC-B54B-4178-935A-C350E64D821E}" type="presParOf" srcId="{0B6137A1-192B-478F-81E5-9EE0FFB7F670}" destId="{503A1A36-D536-4719-B8F1-81173EF88542}" srcOrd="4" destOrd="0" presId="urn:microsoft.com/office/officeart/2005/8/layout/cycle5"/>
    <dgm:cxn modelId="{B38AA873-A1A3-4C54-98A3-1B7292B977F5}" type="presParOf" srcId="{0B6137A1-192B-478F-81E5-9EE0FFB7F670}" destId="{B203DB5D-95A9-43F4-A33C-299E68E3AF6E}" srcOrd="5" destOrd="0" presId="urn:microsoft.com/office/officeart/2005/8/layout/cycle5"/>
    <dgm:cxn modelId="{9210EEFB-6826-423B-B452-0B5F873BD832}" type="presParOf" srcId="{0B6137A1-192B-478F-81E5-9EE0FFB7F670}" destId="{03F8CB48-837C-4A30-86C2-E608F759082B}" srcOrd="6" destOrd="0" presId="urn:microsoft.com/office/officeart/2005/8/layout/cycle5"/>
    <dgm:cxn modelId="{876381BA-0B4F-4A0C-881C-6CFEB9EDBE96}" type="presParOf" srcId="{0B6137A1-192B-478F-81E5-9EE0FFB7F670}" destId="{A840B012-9638-47C8-A106-9EA8D6595211}" srcOrd="7" destOrd="0" presId="urn:microsoft.com/office/officeart/2005/8/layout/cycle5"/>
    <dgm:cxn modelId="{AF15BBA1-4BA9-46BF-8D2D-4C2F0DEE9167}" type="presParOf" srcId="{0B6137A1-192B-478F-81E5-9EE0FFB7F670}" destId="{6318B3A3-9808-43F1-B1EA-B3C87BFD5042}" srcOrd="8" destOrd="0" presId="urn:microsoft.com/office/officeart/2005/8/layout/cycle5"/>
    <dgm:cxn modelId="{CFBD756B-9209-496A-B91B-56451F8C31B4}" type="presParOf" srcId="{0B6137A1-192B-478F-81E5-9EE0FFB7F670}" destId="{BF2A1F4C-1CA4-45DD-AC06-FE6ED2ACA209}" srcOrd="9" destOrd="0" presId="urn:microsoft.com/office/officeart/2005/8/layout/cycle5"/>
    <dgm:cxn modelId="{48037148-E023-41E0-8B8B-8ADBF816368C}" type="presParOf" srcId="{0B6137A1-192B-478F-81E5-9EE0FFB7F670}" destId="{C1864ABB-13B2-444B-9F11-108565A4B257}" srcOrd="10" destOrd="0" presId="urn:microsoft.com/office/officeart/2005/8/layout/cycle5"/>
    <dgm:cxn modelId="{870D5551-0C41-471B-9D12-82C74B2C40EE}" type="presParOf" srcId="{0B6137A1-192B-478F-81E5-9EE0FFB7F670}" destId="{9A174C98-B418-49F0-A231-C3F4D158D541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F31B5-4564-4EA2-B709-E8E15EE8E7D8}">
      <dsp:nvSpPr>
        <dsp:cNvPr id="0" name=""/>
        <dsp:cNvSpPr/>
      </dsp:nvSpPr>
      <dsp:spPr>
        <a:xfrm>
          <a:off x="41995" y="0"/>
          <a:ext cx="1170935" cy="26853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FEATURE  TEAM </a:t>
          </a:r>
          <a:br>
            <a:rPr lang="fr-FR" sz="1600" kern="1200" dirty="0" smtClean="0"/>
          </a:br>
          <a:r>
            <a:rPr lang="fr-FR" sz="1600" kern="1200" dirty="0" smtClean="0"/>
            <a:t>« FRONT »</a:t>
          </a:r>
          <a:endParaRPr lang="fr-FR" sz="1600" kern="1200" dirty="0"/>
        </a:p>
      </dsp:txBody>
      <dsp:txXfrm>
        <a:off x="41995" y="0"/>
        <a:ext cx="1170935" cy="805617"/>
      </dsp:txXfrm>
    </dsp:sp>
    <dsp:sp modelId="{290582EB-AF78-4907-A624-50ADE52D96FE}">
      <dsp:nvSpPr>
        <dsp:cNvPr id="0" name=""/>
        <dsp:cNvSpPr/>
      </dsp:nvSpPr>
      <dsp:spPr>
        <a:xfrm>
          <a:off x="117543" y="806126"/>
          <a:ext cx="936748" cy="3106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b="0" i="0" u="none" strike="noStrike" kern="1200" cap="none" baseline="0" dirty="0" smtClean="0">
            <a:latin typeface="Cabin"/>
            <a:ea typeface="Cabin"/>
            <a:cs typeface="Cabin"/>
            <a:sym typeface="Cabin"/>
          </a:endParaRPr>
        </a:p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b="0" i="0" u="none" strike="noStrike" kern="1200" cap="none" baseline="0" dirty="0" smtClean="0">
              <a:latin typeface="Cabin"/>
              <a:ea typeface="Cabin"/>
              <a:cs typeface="Cabin"/>
              <a:sym typeface="Cabin"/>
            </a:rPr>
            <a:t>- MANAGEMENT</a:t>
          </a:r>
        </a:p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b="0" i="0" u="none" strike="noStrike" kern="1200" cap="none" baseline="0" dirty="0" smtClean="0">
              <a:latin typeface="Cabin"/>
              <a:ea typeface="Cabin"/>
              <a:cs typeface="Cabin"/>
              <a:sym typeface="Cabin"/>
            </a:rPr>
            <a:t>- COACHES</a:t>
          </a:r>
        </a:p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dirty="0"/>
        </a:p>
      </dsp:txBody>
      <dsp:txXfrm>
        <a:off x="126642" y="815225"/>
        <a:ext cx="918550" cy="292464"/>
      </dsp:txXfrm>
    </dsp:sp>
    <dsp:sp modelId="{5397AC62-CA3D-4CCC-B033-F7B60E603520}">
      <dsp:nvSpPr>
        <dsp:cNvPr id="0" name=""/>
        <dsp:cNvSpPr/>
      </dsp:nvSpPr>
      <dsp:spPr>
        <a:xfrm>
          <a:off x="117543" y="1164582"/>
          <a:ext cx="936748" cy="3106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BUSINESS</a:t>
          </a:r>
          <a:endParaRPr lang="fr-FR" sz="500" kern="1200" dirty="0"/>
        </a:p>
      </dsp:txBody>
      <dsp:txXfrm>
        <a:off x="126642" y="1173681"/>
        <a:ext cx="918550" cy="292464"/>
      </dsp:txXfrm>
    </dsp:sp>
    <dsp:sp modelId="{8ED9BC68-BEC8-4EEF-A1B7-686C3F93C55E}">
      <dsp:nvSpPr>
        <dsp:cNvPr id="0" name=""/>
        <dsp:cNvSpPr/>
      </dsp:nvSpPr>
      <dsp:spPr>
        <a:xfrm>
          <a:off x="117543" y="1523039"/>
          <a:ext cx="936748" cy="3106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DEVLEOPERS</a:t>
          </a:r>
          <a:endParaRPr lang="fr-FR" sz="500" kern="1200" dirty="0"/>
        </a:p>
      </dsp:txBody>
      <dsp:txXfrm>
        <a:off x="126642" y="1532138"/>
        <a:ext cx="918550" cy="292464"/>
      </dsp:txXfrm>
    </dsp:sp>
    <dsp:sp modelId="{7B31BC5B-340A-42BF-9E37-3189EDFB22CD}">
      <dsp:nvSpPr>
        <dsp:cNvPr id="0" name=""/>
        <dsp:cNvSpPr/>
      </dsp:nvSpPr>
      <dsp:spPr>
        <a:xfrm>
          <a:off x="117543" y="1881496"/>
          <a:ext cx="936748" cy="3106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QUALITY ASSURANCE</a:t>
          </a:r>
          <a:endParaRPr lang="fr-FR" sz="500" kern="1200" dirty="0"/>
        </a:p>
      </dsp:txBody>
      <dsp:txXfrm>
        <a:off x="126642" y="1890595"/>
        <a:ext cx="918550" cy="292464"/>
      </dsp:txXfrm>
    </dsp:sp>
    <dsp:sp modelId="{8DCDD735-072B-4397-9C3B-F0763A7793BF}">
      <dsp:nvSpPr>
        <dsp:cNvPr id="0" name=""/>
        <dsp:cNvSpPr/>
      </dsp:nvSpPr>
      <dsp:spPr>
        <a:xfrm>
          <a:off x="117543" y="2239952"/>
          <a:ext cx="936748" cy="3106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OPERATIONS</a:t>
          </a:r>
          <a:endParaRPr lang="fr-FR" sz="500" kern="1200" dirty="0"/>
        </a:p>
      </dsp:txBody>
      <dsp:txXfrm>
        <a:off x="126642" y="2249051"/>
        <a:ext cx="918550" cy="292464"/>
      </dsp:txXfrm>
    </dsp:sp>
    <dsp:sp modelId="{BCE06C4C-F557-4B16-8573-4D62BD61E014}">
      <dsp:nvSpPr>
        <dsp:cNvPr id="0" name=""/>
        <dsp:cNvSpPr/>
      </dsp:nvSpPr>
      <dsp:spPr>
        <a:xfrm>
          <a:off x="1259205" y="0"/>
          <a:ext cx="1170935" cy="26853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FEATURE TEAM « BACK »</a:t>
          </a:r>
          <a:endParaRPr lang="fr-FR" sz="1600" kern="1200" dirty="0"/>
        </a:p>
      </dsp:txBody>
      <dsp:txXfrm>
        <a:off x="1259205" y="0"/>
        <a:ext cx="1170935" cy="805617"/>
      </dsp:txXfrm>
    </dsp:sp>
    <dsp:sp modelId="{816154D3-C838-4F58-8CEB-1CC9A587F439}">
      <dsp:nvSpPr>
        <dsp:cNvPr id="0" name=""/>
        <dsp:cNvSpPr/>
      </dsp:nvSpPr>
      <dsp:spPr>
        <a:xfrm>
          <a:off x="1376298" y="806126"/>
          <a:ext cx="936748" cy="3106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b="0" i="0" u="none" strike="noStrike" kern="1200" cap="none" baseline="0" dirty="0" smtClean="0">
            <a:latin typeface="Cabin"/>
            <a:ea typeface="Cabin"/>
            <a:cs typeface="Cabin"/>
            <a:sym typeface="Cabin"/>
          </a:endParaRPr>
        </a:p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b="0" i="0" u="none" strike="noStrike" kern="1200" cap="none" baseline="0" dirty="0" smtClean="0">
              <a:latin typeface="Cabin"/>
              <a:ea typeface="Cabin"/>
              <a:cs typeface="Cabin"/>
              <a:sym typeface="Cabin"/>
            </a:rPr>
            <a:t>- MANAGEMENT</a:t>
          </a:r>
        </a:p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b="0" i="0" u="none" strike="noStrike" kern="1200" cap="none" baseline="0" dirty="0" smtClean="0">
              <a:latin typeface="Cabin"/>
              <a:ea typeface="Cabin"/>
              <a:cs typeface="Cabin"/>
              <a:sym typeface="Cabin"/>
            </a:rPr>
            <a:t>- COACHES</a:t>
          </a:r>
        </a:p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dirty="0"/>
        </a:p>
      </dsp:txBody>
      <dsp:txXfrm>
        <a:off x="1385397" y="815225"/>
        <a:ext cx="918550" cy="292464"/>
      </dsp:txXfrm>
    </dsp:sp>
    <dsp:sp modelId="{E5BB29ED-A770-4967-9C93-92C60C3325B5}">
      <dsp:nvSpPr>
        <dsp:cNvPr id="0" name=""/>
        <dsp:cNvSpPr/>
      </dsp:nvSpPr>
      <dsp:spPr>
        <a:xfrm>
          <a:off x="1376298" y="1164582"/>
          <a:ext cx="936748" cy="3106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BUSINESS</a:t>
          </a:r>
          <a:endParaRPr lang="fr-FR" sz="500" kern="1200" dirty="0"/>
        </a:p>
      </dsp:txBody>
      <dsp:txXfrm>
        <a:off x="1385397" y="1173681"/>
        <a:ext cx="918550" cy="292464"/>
      </dsp:txXfrm>
    </dsp:sp>
    <dsp:sp modelId="{8DB6583E-CEEA-41BE-B8CF-4DF238F6A5A3}">
      <dsp:nvSpPr>
        <dsp:cNvPr id="0" name=""/>
        <dsp:cNvSpPr/>
      </dsp:nvSpPr>
      <dsp:spPr>
        <a:xfrm>
          <a:off x="1376298" y="1523039"/>
          <a:ext cx="936748" cy="3106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DEVELOPERS</a:t>
          </a:r>
          <a:endParaRPr lang="fr-FR" sz="500" kern="1200" dirty="0"/>
        </a:p>
      </dsp:txBody>
      <dsp:txXfrm>
        <a:off x="1385397" y="1532138"/>
        <a:ext cx="918550" cy="292464"/>
      </dsp:txXfrm>
    </dsp:sp>
    <dsp:sp modelId="{77D0EDC5-6E29-4B0C-B412-3E8ECB52248B}">
      <dsp:nvSpPr>
        <dsp:cNvPr id="0" name=""/>
        <dsp:cNvSpPr/>
      </dsp:nvSpPr>
      <dsp:spPr>
        <a:xfrm>
          <a:off x="1376298" y="1881496"/>
          <a:ext cx="936748" cy="3106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QUALITY ASSURANCE</a:t>
          </a:r>
          <a:endParaRPr lang="fr-FR" sz="500" kern="1200" dirty="0"/>
        </a:p>
      </dsp:txBody>
      <dsp:txXfrm>
        <a:off x="1385397" y="1890595"/>
        <a:ext cx="918550" cy="292464"/>
      </dsp:txXfrm>
    </dsp:sp>
    <dsp:sp modelId="{E21D1881-FB09-45B4-A997-D3E193D5958C}">
      <dsp:nvSpPr>
        <dsp:cNvPr id="0" name=""/>
        <dsp:cNvSpPr/>
      </dsp:nvSpPr>
      <dsp:spPr>
        <a:xfrm>
          <a:off x="1376298" y="2239952"/>
          <a:ext cx="936748" cy="3106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OPERATIONS</a:t>
          </a:r>
          <a:endParaRPr lang="fr-FR" sz="500" kern="1200" dirty="0"/>
        </a:p>
      </dsp:txBody>
      <dsp:txXfrm>
        <a:off x="1385397" y="2249051"/>
        <a:ext cx="918550" cy="292464"/>
      </dsp:txXfrm>
    </dsp:sp>
    <dsp:sp modelId="{D86F468D-0DDB-4CAA-8AF2-25778FA4A62A}">
      <dsp:nvSpPr>
        <dsp:cNvPr id="0" name=""/>
        <dsp:cNvSpPr/>
      </dsp:nvSpPr>
      <dsp:spPr>
        <a:xfrm>
          <a:off x="2518410" y="0"/>
          <a:ext cx="1170935" cy="26853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FEATURE TEAM « RISK »</a:t>
          </a:r>
          <a:endParaRPr lang="fr-FR" sz="1600" kern="1200" dirty="0"/>
        </a:p>
      </dsp:txBody>
      <dsp:txXfrm>
        <a:off x="2518410" y="0"/>
        <a:ext cx="1170935" cy="805617"/>
      </dsp:txXfrm>
    </dsp:sp>
    <dsp:sp modelId="{9851ACF5-AEA1-42E3-8805-05B640D1E3AA}">
      <dsp:nvSpPr>
        <dsp:cNvPr id="0" name=""/>
        <dsp:cNvSpPr/>
      </dsp:nvSpPr>
      <dsp:spPr>
        <a:xfrm>
          <a:off x="2635054" y="806126"/>
          <a:ext cx="936748" cy="3106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b="0" i="0" u="none" strike="noStrike" kern="1200" cap="none" baseline="0" dirty="0" smtClean="0">
            <a:latin typeface="Cabin"/>
            <a:ea typeface="Cabin"/>
            <a:cs typeface="Cabin"/>
            <a:sym typeface="Cabin"/>
          </a:endParaRPr>
        </a:p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b="0" i="0" u="none" strike="noStrike" kern="1200" cap="none" baseline="0" dirty="0" smtClean="0">
              <a:latin typeface="Cabin"/>
              <a:ea typeface="Cabin"/>
              <a:cs typeface="Cabin"/>
              <a:sym typeface="Cabin"/>
            </a:rPr>
            <a:t>- MANAGEMENT</a:t>
          </a:r>
        </a:p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b="0" i="0" u="none" strike="noStrike" kern="1200" cap="none" baseline="0" dirty="0" smtClean="0">
              <a:latin typeface="Cabin"/>
              <a:ea typeface="Cabin"/>
              <a:cs typeface="Cabin"/>
              <a:sym typeface="Cabin"/>
            </a:rPr>
            <a:t>- COACHES</a:t>
          </a:r>
        </a:p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dirty="0"/>
        </a:p>
      </dsp:txBody>
      <dsp:txXfrm>
        <a:off x="2644153" y="815225"/>
        <a:ext cx="918550" cy="292464"/>
      </dsp:txXfrm>
    </dsp:sp>
    <dsp:sp modelId="{4B135EA5-D105-429C-B735-AD2355E5B8E4}">
      <dsp:nvSpPr>
        <dsp:cNvPr id="0" name=""/>
        <dsp:cNvSpPr/>
      </dsp:nvSpPr>
      <dsp:spPr>
        <a:xfrm>
          <a:off x="2635054" y="1164582"/>
          <a:ext cx="936748" cy="3106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BUSINESS</a:t>
          </a:r>
          <a:endParaRPr lang="fr-FR" sz="500" kern="1200" dirty="0"/>
        </a:p>
      </dsp:txBody>
      <dsp:txXfrm>
        <a:off x="2644153" y="1173681"/>
        <a:ext cx="918550" cy="292464"/>
      </dsp:txXfrm>
    </dsp:sp>
    <dsp:sp modelId="{F9116056-1BC5-411A-9A7D-9E15A8A7C8E0}">
      <dsp:nvSpPr>
        <dsp:cNvPr id="0" name=""/>
        <dsp:cNvSpPr/>
      </dsp:nvSpPr>
      <dsp:spPr>
        <a:xfrm>
          <a:off x="2635054" y="1523039"/>
          <a:ext cx="936748" cy="3106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DEVELOPERS</a:t>
          </a:r>
          <a:endParaRPr lang="fr-FR" sz="500" kern="1200" dirty="0"/>
        </a:p>
      </dsp:txBody>
      <dsp:txXfrm>
        <a:off x="2644153" y="1532138"/>
        <a:ext cx="918550" cy="292464"/>
      </dsp:txXfrm>
    </dsp:sp>
    <dsp:sp modelId="{3E00E372-C73A-4816-9D42-5A4BF2764D09}">
      <dsp:nvSpPr>
        <dsp:cNvPr id="0" name=""/>
        <dsp:cNvSpPr/>
      </dsp:nvSpPr>
      <dsp:spPr>
        <a:xfrm>
          <a:off x="2635054" y="1881496"/>
          <a:ext cx="936748" cy="3106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QUALITY ASSURANCE</a:t>
          </a:r>
          <a:endParaRPr lang="fr-FR" sz="500" kern="1200" dirty="0"/>
        </a:p>
      </dsp:txBody>
      <dsp:txXfrm>
        <a:off x="2644153" y="1890595"/>
        <a:ext cx="918550" cy="292464"/>
      </dsp:txXfrm>
    </dsp:sp>
    <dsp:sp modelId="{E4293417-345F-4F0F-A289-E9C6E6609DEA}">
      <dsp:nvSpPr>
        <dsp:cNvPr id="0" name=""/>
        <dsp:cNvSpPr/>
      </dsp:nvSpPr>
      <dsp:spPr>
        <a:xfrm>
          <a:off x="2635054" y="2239952"/>
          <a:ext cx="936748" cy="3106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00" kern="1200" dirty="0" smtClean="0"/>
            <a:t>OPERATIONS</a:t>
          </a:r>
          <a:endParaRPr lang="fr-FR" sz="500" kern="1200" dirty="0"/>
        </a:p>
      </dsp:txBody>
      <dsp:txXfrm>
        <a:off x="2644153" y="2249051"/>
        <a:ext cx="918550" cy="292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8C7E6-6824-4441-9775-CACA67C628E3}">
      <dsp:nvSpPr>
        <dsp:cNvPr id="0" name=""/>
        <dsp:cNvSpPr/>
      </dsp:nvSpPr>
      <dsp:spPr>
        <a:xfrm>
          <a:off x="0" y="0"/>
          <a:ext cx="3942039" cy="30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i="0" u="none" strike="noStrike" kern="1200" cap="none" baseline="0" dirty="0" smtClean="0">
              <a:latin typeface="Cabin"/>
              <a:ea typeface="Cabin"/>
              <a:cs typeface="Cabin"/>
              <a:sym typeface="Cabin"/>
            </a:rPr>
            <a:t>I</a:t>
          </a:r>
          <a:r>
            <a:rPr lang="fr-FR" sz="1300" i="0" u="none" strike="noStrike" kern="1200" cap="none" baseline="0" dirty="0" smtClean="0">
              <a:latin typeface="Cabin"/>
              <a:ea typeface="Cabin"/>
              <a:cs typeface="Cabin"/>
              <a:sym typeface="Cabin"/>
            </a:rPr>
            <a:t>T as a Service</a:t>
          </a:r>
          <a:endParaRPr lang="fr-FR" sz="1300" kern="1200" dirty="0"/>
        </a:p>
      </dsp:txBody>
      <dsp:txXfrm>
        <a:off x="14850" y="14850"/>
        <a:ext cx="3912339" cy="274500"/>
      </dsp:txXfrm>
    </dsp:sp>
    <dsp:sp modelId="{81DBA9DE-0728-45E3-9485-F802FC40559B}">
      <dsp:nvSpPr>
        <dsp:cNvPr id="0" name=""/>
        <dsp:cNvSpPr/>
      </dsp:nvSpPr>
      <dsp:spPr>
        <a:xfrm>
          <a:off x="0" y="375570"/>
          <a:ext cx="3942039" cy="304200"/>
        </a:xfrm>
        <a:prstGeom prst="roundRect">
          <a:avLst/>
        </a:prstGeom>
        <a:solidFill>
          <a:schemeClr val="accent5">
            <a:hueOff val="-16063984"/>
            <a:satOff val="2870"/>
            <a:lumOff val="-6275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Continuous</a:t>
          </a:r>
          <a:r>
            <a:rPr lang="fr-FR" sz="1300" kern="1200" dirty="0" smtClean="0"/>
            <a:t> </a:t>
          </a:r>
          <a:r>
            <a:rPr lang="fr-FR" sz="1300" kern="1200" dirty="0" err="1" smtClean="0"/>
            <a:t>delivery</a:t>
          </a:r>
          <a:r>
            <a:rPr lang="fr-FR" sz="1300" kern="1200" dirty="0" smtClean="0"/>
            <a:t> </a:t>
          </a:r>
          <a:r>
            <a:rPr lang="fr-FR" sz="1300" kern="1200" dirty="0" err="1" smtClean="0"/>
            <a:t>platform</a:t>
          </a:r>
          <a:endParaRPr lang="fr-FR" sz="1300" kern="1200" dirty="0"/>
        </a:p>
      </dsp:txBody>
      <dsp:txXfrm>
        <a:off x="14850" y="390420"/>
        <a:ext cx="3912339" cy="274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8C7E6-6824-4441-9775-CACA67C628E3}">
      <dsp:nvSpPr>
        <dsp:cNvPr id="0" name=""/>
        <dsp:cNvSpPr/>
      </dsp:nvSpPr>
      <dsp:spPr>
        <a:xfrm>
          <a:off x="0" y="9099"/>
          <a:ext cx="848008" cy="2702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b="1" i="0" u="none" strike="noStrike" kern="1200" cap="none" baseline="0" dirty="0" smtClean="0">
              <a:latin typeface="Cabin"/>
              <a:ea typeface="Cabin"/>
              <a:cs typeface="Cabin"/>
              <a:sym typeface="Cabin"/>
            </a:rPr>
            <a:t>Infrastructure transversal team</a:t>
          </a:r>
          <a:endParaRPr lang="fr-FR" sz="700" kern="1200" dirty="0"/>
        </a:p>
      </dsp:txBody>
      <dsp:txXfrm>
        <a:off x="13193" y="22292"/>
        <a:ext cx="821622" cy="243884"/>
      </dsp:txXfrm>
    </dsp:sp>
    <dsp:sp modelId="{81DBA9DE-0728-45E3-9485-F802FC40559B}">
      <dsp:nvSpPr>
        <dsp:cNvPr id="0" name=""/>
        <dsp:cNvSpPr/>
      </dsp:nvSpPr>
      <dsp:spPr>
        <a:xfrm>
          <a:off x="0" y="291567"/>
          <a:ext cx="848008" cy="270270"/>
        </a:xfrm>
        <a:prstGeom prst="roundRect">
          <a:avLst/>
        </a:prstGeom>
        <a:solidFill>
          <a:schemeClr val="accent5">
            <a:hueOff val="-16063984"/>
            <a:satOff val="2870"/>
            <a:lumOff val="-627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Architecture transversal team</a:t>
          </a:r>
          <a:endParaRPr lang="fr-FR" sz="700" kern="1200" dirty="0"/>
        </a:p>
      </dsp:txBody>
      <dsp:txXfrm>
        <a:off x="13193" y="304760"/>
        <a:ext cx="821622" cy="2438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019C7-2635-44BB-99F6-15E8AA48F9FA}">
      <dsp:nvSpPr>
        <dsp:cNvPr id="0" name=""/>
        <dsp:cNvSpPr/>
      </dsp:nvSpPr>
      <dsp:spPr>
        <a:xfrm>
          <a:off x="0" y="891922"/>
          <a:ext cx="2380718" cy="864000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D0DDB-9696-48DA-8EAF-CDAEEC510787}">
      <dsp:nvSpPr>
        <dsp:cNvPr id="0" name=""/>
        <dsp:cNvSpPr/>
      </dsp:nvSpPr>
      <dsp:spPr>
        <a:xfrm>
          <a:off x="1568972" y="1113728"/>
          <a:ext cx="573673" cy="4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RULES</a:t>
          </a:r>
          <a:endParaRPr lang="fr-FR" sz="1200" kern="1200" dirty="0"/>
        </a:p>
      </dsp:txBody>
      <dsp:txXfrm>
        <a:off x="1568972" y="1113728"/>
        <a:ext cx="573673" cy="432000"/>
      </dsp:txXfrm>
    </dsp:sp>
    <dsp:sp modelId="{AEDB9EB1-950B-47BE-B7E9-055002C724B8}">
      <dsp:nvSpPr>
        <dsp:cNvPr id="0" name=""/>
        <dsp:cNvSpPr/>
      </dsp:nvSpPr>
      <dsp:spPr>
        <a:xfrm>
          <a:off x="880563" y="1113728"/>
          <a:ext cx="573673" cy="4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 THE</a:t>
          </a:r>
          <a:endParaRPr lang="fr-FR" sz="1200" kern="1200" dirty="0"/>
        </a:p>
      </dsp:txBody>
      <dsp:txXfrm>
        <a:off x="880563" y="1113728"/>
        <a:ext cx="573673" cy="432000"/>
      </dsp:txXfrm>
    </dsp:sp>
    <dsp:sp modelId="{4D0AEB45-7E07-486A-B9F6-D3425B171FAA}">
      <dsp:nvSpPr>
        <dsp:cNvPr id="0" name=""/>
        <dsp:cNvSpPr/>
      </dsp:nvSpPr>
      <dsp:spPr>
        <a:xfrm>
          <a:off x="192154" y="1113728"/>
          <a:ext cx="573673" cy="4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CHANGE</a:t>
          </a:r>
          <a:endParaRPr lang="fr-FR" sz="1200" kern="1200" dirty="0"/>
        </a:p>
      </dsp:txBody>
      <dsp:txXfrm>
        <a:off x="192154" y="1113728"/>
        <a:ext cx="573673" cy="432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CECC1-6CD7-415E-A022-215D10251B85}">
      <dsp:nvSpPr>
        <dsp:cNvPr id="0" name=""/>
        <dsp:cNvSpPr/>
      </dsp:nvSpPr>
      <dsp:spPr>
        <a:xfrm>
          <a:off x="766851" y="115350"/>
          <a:ext cx="713094" cy="4635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TESTS</a:t>
          </a:r>
          <a:endParaRPr lang="fr-FR" sz="700" kern="1200" dirty="0"/>
        </a:p>
      </dsp:txBody>
      <dsp:txXfrm>
        <a:off x="789478" y="137977"/>
        <a:ext cx="667840" cy="418257"/>
      </dsp:txXfrm>
    </dsp:sp>
    <dsp:sp modelId="{A3964E82-A367-48B6-A859-E68EAC159427}">
      <dsp:nvSpPr>
        <dsp:cNvPr id="0" name=""/>
        <dsp:cNvSpPr/>
      </dsp:nvSpPr>
      <dsp:spPr>
        <a:xfrm>
          <a:off x="356616" y="347106"/>
          <a:ext cx="1533563" cy="1533563"/>
        </a:xfrm>
        <a:custGeom>
          <a:avLst/>
          <a:gdLst/>
          <a:ahLst/>
          <a:cxnLst/>
          <a:rect l="0" t="0" r="0" b="0"/>
          <a:pathLst>
            <a:path>
              <a:moveTo>
                <a:pt x="1222066" y="149796"/>
              </a:moveTo>
              <a:arcTo wR="766781" hR="766781" stAng="18385457" swAng="1636118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11494-45FD-46C6-966C-2BF139D73EE3}">
      <dsp:nvSpPr>
        <dsp:cNvPr id="0" name=""/>
        <dsp:cNvSpPr/>
      </dsp:nvSpPr>
      <dsp:spPr>
        <a:xfrm>
          <a:off x="1533633" y="882132"/>
          <a:ext cx="713094" cy="4635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ACCEPTANCE</a:t>
          </a:r>
          <a:endParaRPr lang="fr-FR" sz="400" kern="1200" dirty="0"/>
        </a:p>
      </dsp:txBody>
      <dsp:txXfrm>
        <a:off x="1556260" y="904759"/>
        <a:ext cx="667840" cy="418257"/>
      </dsp:txXfrm>
    </dsp:sp>
    <dsp:sp modelId="{B203DB5D-95A9-43F4-A33C-299E68E3AF6E}">
      <dsp:nvSpPr>
        <dsp:cNvPr id="0" name=""/>
        <dsp:cNvSpPr/>
      </dsp:nvSpPr>
      <dsp:spPr>
        <a:xfrm>
          <a:off x="356616" y="347106"/>
          <a:ext cx="1533563" cy="1533563"/>
        </a:xfrm>
        <a:custGeom>
          <a:avLst/>
          <a:gdLst/>
          <a:ahLst/>
          <a:cxnLst/>
          <a:rect l="0" t="0" r="0" b="0"/>
          <a:pathLst>
            <a:path>
              <a:moveTo>
                <a:pt x="1454149" y="1106605"/>
              </a:moveTo>
              <a:arcTo wR="766781" hR="766781" stAng="1578424" swAng="1636118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8CB48-837C-4A30-86C2-E608F759082B}">
      <dsp:nvSpPr>
        <dsp:cNvPr id="0" name=""/>
        <dsp:cNvSpPr/>
      </dsp:nvSpPr>
      <dsp:spPr>
        <a:xfrm>
          <a:off x="766851" y="1648914"/>
          <a:ext cx="713094" cy="46351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PRODUCTION</a:t>
          </a:r>
          <a:endParaRPr lang="fr-FR" sz="400" kern="1200" dirty="0"/>
        </a:p>
      </dsp:txBody>
      <dsp:txXfrm>
        <a:off x="789478" y="1671541"/>
        <a:ext cx="667840" cy="418257"/>
      </dsp:txXfrm>
    </dsp:sp>
    <dsp:sp modelId="{6318B3A3-9808-43F1-B1EA-B3C87BFD5042}">
      <dsp:nvSpPr>
        <dsp:cNvPr id="0" name=""/>
        <dsp:cNvSpPr/>
      </dsp:nvSpPr>
      <dsp:spPr>
        <a:xfrm>
          <a:off x="356616" y="347106"/>
          <a:ext cx="1533563" cy="1533563"/>
        </a:xfrm>
        <a:custGeom>
          <a:avLst/>
          <a:gdLst/>
          <a:ahLst/>
          <a:cxnLst/>
          <a:rect l="0" t="0" r="0" b="0"/>
          <a:pathLst>
            <a:path>
              <a:moveTo>
                <a:pt x="311497" y="1383766"/>
              </a:moveTo>
              <a:arcTo wR="766781" hR="766781" stAng="7585457" swAng="1636118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A1F4C-1CA4-45DD-AC06-FE6ED2ACA209}">
      <dsp:nvSpPr>
        <dsp:cNvPr id="0" name=""/>
        <dsp:cNvSpPr/>
      </dsp:nvSpPr>
      <dsp:spPr>
        <a:xfrm>
          <a:off x="69" y="882132"/>
          <a:ext cx="713094" cy="46351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DEVELOPMENT</a:t>
          </a:r>
          <a:endParaRPr lang="fr-FR" sz="400" kern="1200" dirty="0"/>
        </a:p>
      </dsp:txBody>
      <dsp:txXfrm>
        <a:off x="22696" y="904759"/>
        <a:ext cx="667840" cy="418257"/>
      </dsp:txXfrm>
    </dsp:sp>
    <dsp:sp modelId="{9A174C98-B418-49F0-A231-C3F4D158D541}">
      <dsp:nvSpPr>
        <dsp:cNvPr id="0" name=""/>
        <dsp:cNvSpPr/>
      </dsp:nvSpPr>
      <dsp:spPr>
        <a:xfrm>
          <a:off x="356616" y="347106"/>
          <a:ext cx="1533563" cy="1533563"/>
        </a:xfrm>
        <a:custGeom>
          <a:avLst/>
          <a:gdLst/>
          <a:ahLst/>
          <a:cxnLst/>
          <a:rect l="0" t="0" r="0" b="0"/>
          <a:pathLst>
            <a:path>
              <a:moveTo>
                <a:pt x="79414" y="426958"/>
              </a:moveTo>
              <a:arcTo wR="766781" hR="766781" stAng="12378424" swAng="1636118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B50D5-677B-451D-A95C-BB71DB60DF72}" type="datetimeFigureOut">
              <a:rPr lang="fr-FR"/>
              <a:t>28/02/2016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7762-DF70-4CE1-9E28-2733E0C6BDCE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52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356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836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44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120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89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469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960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086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793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568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749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659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647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886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893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533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26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632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7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86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163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06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0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128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826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165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801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349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8776878-52E1-4111-90D8-8C24F9D36671}" type="slidenum">
              <a:rPr lang="fr-FR" altLang="en-US"/>
              <a:pPr/>
              <a:t>49</a:t>
            </a:fld>
            <a:endParaRPr lang="fr-FR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177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8776878-52E1-4111-90D8-8C24F9D36671}" type="slidenum">
              <a:rPr lang="fr-FR" altLang="en-US"/>
              <a:pPr/>
              <a:t>50</a:t>
            </a:fld>
            <a:endParaRPr lang="fr-FR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209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8776878-52E1-4111-90D8-8C24F9D36671}" type="slidenum">
              <a:rPr lang="fr-FR" altLang="en-US"/>
              <a:pPr/>
              <a:t>51</a:t>
            </a:fld>
            <a:endParaRPr lang="fr-FR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373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279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30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97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940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7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899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81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37762-DF70-4CE1-9E28-2733E0C6BDCE}" type="slidenum">
              <a:rPr lang="fr-FR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09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mp"/><Relationship Id="rId3" Type="http://schemas.openxmlformats.org/officeDocument/2006/relationships/image" Target="../media/image82.tmp"/><Relationship Id="rId7" Type="http://schemas.openxmlformats.org/officeDocument/2006/relationships/image" Target="../media/image86.tmp"/><Relationship Id="rId12" Type="http://schemas.openxmlformats.org/officeDocument/2006/relationships/image" Target="../media/image91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mp"/><Relationship Id="rId11" Type="http://schemas.openxmlformats.org/officeDocument/2006/relationships/image" Target="../media/image90.tmp"/><Relationship Id="rId5" Type="http://schemas.openxmlformats.org/officeDocument/2006/relationships/image" Target="../media/image84.tmp"/><Relationship Id="rId10" Type="http://schemas.openxmlformats.org/officeDocument/2006/relationships/image" Target="../media/image89.tmp"/><Relationship Id="rId4" Type="http://schemas.openxmlformats.org/officeDocument/2006/relationships/image" Target="../media/image83.tmp"/><Relationship Id="rId9" Type="http://schemas.openxmlformats.org/officeDocument/2006/relationships/image" Target="../media/image88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92.jpe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19" Type="http://schemas.openxmlformats.org/officeDocument/2006/relationships/image" Target="../media/image20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alm.finaxys.com:44312/view/CD%20PIPELINE%20(build-pipeline-plugin)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07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55.jpeg"/><Relationship Id="rId4" Type="http://schemas.openxmlformats.org/officeDocument/2006/relationships/image" Target="../media/image9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jpg"/><Relationship Id="rId18" Type="http://schemas.openxmlformats.org/officeDocument/2006/relationships/image" Target="../media/image133.jpg"/><Relationship Id="rId26" Type="http://schemas.openxmlformats.org/officeDocument/2006/relationships/image" Target="../media/image140.jpg"/><Relationship Id="rId39" Type="http://schemas.openxmlformats.org/officeDocument/2006/relationships/image" Target="../media/image148.png"/><Relationship Id="rId21" Type="http://schemas.openxmlformats.org/officeDocument/2006/relationships/image" Target="../media/image136.jpg"/><Relationship Id="rId34" Type="http://schemas.microsoft.com/office/2007/relationships/diagramDrawing" Target="../diagrams/drawing5.xml"/><Relationship Id="rId7" Type="http://schemas.openxmlformats.org/officeDocument/2006/relationships/image" Target="../media/image122.jpg"/><Relationship Id="rId12" Type="http://schemas.openxmlformats.org/officeDocument/2006/relationships/image" Target="../media/image127.jpg"/><Relationship Id="rId17" Type="http://schemas.openxmlformats.org/officeDocument/2006/relationships/image" Target="../media/image132.png"/><Relationship Id="rId25" Type="http://schemas.openxmlformats.org/officeDocument/2006/relationships/image" Target="../media/image19.png"/><Relationship Id="rId33" Type="http://schemas.openxmlformats.org/officeDocument/2006/relationships/diagramColors" Target="../diagrams/colors5.xml"/><Relationship Id="rId38" Type="http://schemas.openxmlformats.org/officeDocument/2006/relationships/image" Target="../media/image147.png"/><Relationship Id="rId2" Type="http://schemas.openxmlformats.org/officeDocument/2006/relationships/image" Target="../media/image117.jpg"/><Relationship Id="rId16" Type="http://schemas.openxmlformats.org/officeDocument/2006/relationships/image" Target="../media/image131.jpg"/><Relationship Id="rId20" Type="http://schemas.openxmlformats.org/officeDocument/2006/relationships/image" Target="../media/image135.jpg"/><Relationship Id="rId29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32" Type="http://schemas.openxmlformats.org/officeDocument/2006/relationships/diagramQuickStyle" Target="../diagrams/quickStyle5.xml"/><Relationship Id="rId37" Type="http://schemas.openxmlformats.org/officeDocument/2006/relationships/image" Target="../media/image146.png"/><Relationship Id="rId40" Type="http://schemas.openxmlformats.org/officeDocument/2006/relationships/image" Target="../media/image149.png"/><Relationship Id="rId5" Type="http://schemas.openxmlformats.org/officeDocument/2006/relationships/image" Target="../media/image120.jpg"/><Relationship Id="rId15" Type="http://schemas.openxmlformats.org/officeDocument/2006/relationships/image" Target="../media/image130.jpg"/><Relationship Id="rId23" Type="http://schemas.openxmlformats.org/officeDocument/2006/relationships/image" Target="../media/image138.jpg"/><Relationship Id="rId28" Type="http://schemas.openxmlformats.org/officeDocument/2006/relationships/image" Target="../media/image142.jpg"/><Relationship Id="rId36" Type="http://schemas.openxmlformats.org/officeDocument/2006/relationships/image" Target="../media/image145.gif"/><Relationship Id="rId10" Type="http://schemas.openxmlformats.org/officeDocument/2006/relationships/image" Target="../media/image125.jpg"/><Relationship Id="rId19" Type="http://schemas.openxmlformats.org/officeDocument/2006/relationships/image" Target="../media/image134.jpg"/><Relationship Id="rId31" Type="http://schemas.openxmlformats.org/officeDocument/2006/relationships/diagramLayout" Target="../diagrams/layout5.xml"/><Relationship Id="rId4" Type="http://schemas.openxmlformats.org/officeDocument/2006/relationships/image" Target="../media/image119.jpg"/><Relationship Id="rId9" Type="http://schemas.openxmlformats.org/officeDocument/2006/relationships/image" Target="../media/image124.jpg"/><Relationship Id="rId14" Type="http://schemas.openxmlformats.org/officeDocument/2006/relationships/image" Target="../media/image129.jpg"/><Relationship Id="rId22" Type="http://schemas.openxmlformats.org/officeDocument/2006/relationships/image" Target="../media/image137.jpg"/><Relationship Id="rId27" Type="http://schemas.openxmlformats.org/officeDocument/2006/relationships/image" Target="../media/image141.png"/><Relationship Id="rId30" Type="http://schemas.openxmlformats.org/officeDocument/2006/relationships/diagramData" Target="../diagrams/data5.xml"/><Relationship Id="rId35" Type="http://schemas.openxmlformats.org/officeDocument/2006/relationships/image" Target="../media/image144.jpg"/><Relationship Id="rId8" Type="http://schemas.openxmlformats.org/officeDocument/2006/relationships/image" Target="../media/image123.jpg"/><Relationship Id="rId3" Type="http://schemas.openxmlformats.org/officeDocument/2006/relationships/image" Target="../media/image1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aledagileframework.com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CONTINOUS DELIVERY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9333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Definition</a:t>
            </a:r>
            <a:r>
              <a:rPr lang="fr-FR" dirty="0" smtClean="0"/>
              <a:t> : </a:t>
            </a:r>
            <a:r>
              <a:rPr lang="fr-FR" dirty="0" err="1" smtClean="0"/>
              <a:t>legacy</a:t>
            </a:r>
            <a:r>
              <a:rPr lang="fr-FR" dirty="0" smtClean="0"/>
              <a:t> versus </a:t>
            </a:r>
            <a:r>
              <a:rPr lang="fr-FR" dirty="0" err="1" smtClean="0"/>
              <a:t>target</a:t>
            </a:r>
            <a:r>
              <a:rPr lang="fr-FR" dirty="0" smtClean="0"/>
              <a:t> </a:t>
            </a:r>
            <a:r>
              <a:rPr lang="fr-FR" dirty="0" err="1" smtClean="0"/>
              <a:t>organization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7236824" y="2329439"/>
            <a:ext cx="4688971" cy="3849541"/>
            <a:chOff x="1491549" y="1340768"/>
            <a:chExt cx="6680851" cy="4721872"/>
          </a:xfrm>
        </p:grpSpPr>
        <p:sp>
          <p:nvSpPr>
            <p:cNvPr id="4" name="Shape 432"/>
            <p:cNvSpPr/>
            <p:nvPr/>
          </p:nvSpPr>
          <p:spPr>
            <a:xfrm>
              <a:off x="1491550" y="1340768"/>
              <a:ext cx="6478800" cy="363899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4275" tIns="32125" rIns="64275" bIns="321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bin"/>
                <a:buNone/>
              </a:pPr>
              <a:r>
                <a:rPr lang="fr-FR" sz="1700" b="0" i="0" u="none" strike="noStrike" cap="none" baseline="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Continuous Delivery Program Governance</a:t>
              </a:r>
            </a:p>
          </p:txBody>
        </p:sp>
        <p:sp>
          <p:nvSpPr>
            <p:cNvPr id="5" name="Shape 433"/>
            <p:cNvSpPr/>
            <p:nvPr/>
          </p:nvSpPr>
          <p:spPr>
            <a:xfrm rot="-5400000">
              <a:off x="385928" y="3874341"/>
              <a:ext cx="3275472" cy="106422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4275" tIns="32125" rIns="64275" bIns="321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fr-FR" sz="1700" b="0" i="0" u="none" strike="noStrike" cap="none" baseline="0" dirty="0" err="1" smtClean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Developmentv</a:t>
              </a:r>
              <a:r>
                <a:rPr lang="fr-FR" sz="1700" b="0" i="0" u="none" strike="noStrike" cap="none" baseline="0" dirty="0" smtClean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fr-FR" sz="1700" b="0" i="0" u="none" strike="noStrike" cap="none" baseline="0" dirty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&amp; </a:t>
              </a:r>
              <a:r>
                <a:rPr lang="fr-FR" sz="1700" b="0" i="0" u="none" strike="noStrike" cap="none" baseline="0" dirty="0" smtClean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Operations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fr-FR" sz="1700" dirty="0" smtClean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« </a:t>
              </a:r>
              <a:r>
                <a:rPr lang="fr-FR" sz="1700" dirty="0" err="1" smtClean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feature</a:t>
              </a:r>
              <a:r>
                <a:rPr lang="fr-FR" sz="1700" dirty="0" smtClean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 teams »</a:t>
              </a:r>
              <a:endParaRPr lang="fr-FR" sz="17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aphicFrame>
          <p:nvGraphicFramePr>
            <p:cNvPr id="6" name="Diagramme 5"/>
            <p:cNvGraphicFramePr/>
            <p:nvPr>
              <p:extLst>
                <p:ext uri="{D42A27DB-BD31-4B8C-83A1-F6EECF244321}">
                  <p14:modId xmlns:p14="http://schemas.microsoft.com/office/powerpoint/2010/main" val="3861939520"/>
                </p:ext>
              </p:extLst>
            </p:nvPr>
          </p:nvGraphicFramePr>
          <p:xfrm>
            <a:off x="2699792" y="2768720"/>
            <a:ext cx="5256584" cy="32939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7" name="Diagramme 6"/>
            <p:cNvGraphicFramePr/>
            <p:nvPr>
              <p:extLst>
                <p:ext uri="{D42A27DB-BD31-4B8C-83A1-F6EECF244321}">
                  <p14:modId xmlns:p14="http://schemas.microsoft.com/office/powerpoint/2010/main" val="3762317614"/>
                </p:ext>
              </p:extLst>
            </p:nvPr>
          </p:nvGraphicFramePr>
          <p:xfrm>
            <a:off x="2555779" y="1772444"/>
            <a:ext cx="5616621" cy="8338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8" name="Diagramme 7"/>
            <p:cNvGraphicFramePr/>
            <p:nvPr>
              <p:extLst>
                <p:ext uri="{D42A27DB-BD31-4B8C-83A1-F6EECF244321}">
                  <p14:modId xmlns:p14="http://schemas.microsoft.com/office/powerpoint/2010/main" val="2576776527"/>
                </p:ext>
              </p:extLst>
            </p:nvPr>
          </p:nvGraphicFramePr>
          <p:xfrm>
            <a:off x="1491549" y="1867130"/>
            <a:ext cx="1208243" cy="6891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313602125"/>
              </p:ext>
            </p:extLst>
          </p:nvPr>
        </p:nvGraphicFramePr>
        <p:xfrm>
          <a:off x="4682938" y="2872183"/>
          <a:ext cx="2380718" cy="2659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59" name="Shape 371"/>
          <p:cNvGrpSpPr/>
          <p:nvPr/>
        </p:nvGrpSpPr>
        <p:grpSpPr>
          <a:xfrm>
            <a:off x="165192" y="2318858"/>
            <a:ext cx="4317448" cy="3852517"/>
            <a:chOff x="1836" y="0"/>
            <a:chExt cx="7615477" cy="4093200"/>
          </a:xfrm>
        </p:grpSpPr>
        <p:sp>
          <p:nvSpPr>
            <p:cNvPr id="60" name="Shape 372"/>
            <p:cNvSpPr/>
            <p:nvPr/>
          </p:nvSpPr>
          <p:spPr>
            <a:xfrm>
              <a:off x="1836" y="0"/>
              <a:ext cx="1802399" cy="4093200"/>
            </a:xfrm>
            <a:prstGeom prst="roundRect">
              <a:avLst>
                <a:gd name="adj" fmla="val 10000"/>
              </a:avLst>
            </a:prstGeom>
            <a:solidFill>
              <a:srgbClr val="FDE9D9"/>
            </a:soli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61" name="Shape 373"/>
            <p:cNvSpPr txBox="1"/>
            <p:nvPr/>
          </p:nvSpPr>
          <p:spPr>
            <a:xfrm>
              <a:off x="1836" y="0"/>
              <a:ext cx="1802399" cy="1227899"/>
            </a:xfrm>
            <a:prstGeom prst="rect">
              <a:avLst/>
            </a:prstGeom>
            <a:noFill/>
            <a:ln>
              <a:noFill/>
            </a:ln>
          </p:spPr>
          <p:txBody>
            <a:bodyPr lIns="119175" tIns="119175" rIns="119175" bIns="119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SzPct val="25000"/>
                <a:buNone/>
              </a:pPr>
              <a:r>
                <a:rPr lang="fr-FR" sz="800" b="0" i="0" u="none" strike="noStrike" cap="none" baseline="0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Infrastructure</a:t>
              </a:r>
              <a:endParaRPr lang="fr-FR" sz="8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74"/>
            <p:cNvSpPr/>
            <p:nvPr/>
          </p:nvSpPr>
          <p:spPr>
            <a:xfrm>
              <a:off x="182086" y="1228042"/>
              <a:ext cx="1442099" cy="5963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63" name="Shape 375"/>
            <p:cNvSpPr txBox="1"/>
            <p:nvPr/>
          </p:nvSpPr>
          <p:spPr>
            <a:xfrm>
              <a:off x="199552" y="1245508"/>
              <a:ext cx="1407000" cy="5612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DBAs</a:t>
              </a:r>
            </a:p>
          </p:txBody>
        </p:sp>
        <p:sp>
          <p:nvSpPr>
            <p:cNvPr id="64" name="Shape 376"/>
            <p:cNvSpPr/>
            <p:nvPr/>
          </p:nvSpPr>
          <p:spPr>
            <a:xfrm>
              <a:off x="182086" y="1916063"/>
              <a:ext cx="1442099" cy="5963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65" name="Shape 377"/>
            <p:cNvSpPr txBox="1"/>
            <p:nvPr/>
          </p:nvSpPr>
          <p:spPr>
            <a:xfrm>
              <a:off x="199552" y="1933527"/>
              <a:ext cx="1407000" cy="5612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Sys Admins</a:t>
              </a:r>
            </a:p>
          </p:txBody>
        </p:sp>
        <p:sp>
          <p:nvSpPr>
            <p:cNvPr id="66" name="Shape 378"/>
            <p:cNvSpPr/>
            <p:nvPr/>
          </p:nvSpPr>
          <p:spPr>
            <a:xfrm>
              <a:off x="182086" y="2604083"/>
              <a:ext cx="1442099" cy="5963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67" name="Shape 379"/>
            <p:cNvSpPr txBox="1"/>
            <p:nvPr/>
          </p:nvSpPr>
          <p:spPr>
            <a:xfrm>
              <a:off x="199552" y="2621549"/>
              <a:ext cx="1407000" cy="5612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</a:p>
          </p:txBody>
        </p:sp>
        <p:sp>
          <p:nvSpPr>
            <p:cNvPr id="68" name="Shape 380"/>
            <p:cNvSpPr/>
            <p:nvPr/>
          </p:nvSpPr>
          <p:spPr>
            <a:xfrm>
              <a:off x="182086" y="3292103"/>
              <a:ext cx="1442099" cy="5963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69" name="Shape 381"/>
            <p:cNvSpPr txBox="1"/>
            <p:nvPr/>
          </p:nvSpPr>
          <p:spPr>
            <a:xfrm>
              <a:off x="199552" y="3309569"/>
              <a:ext cx="1407000" cy="5612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Middleware</a:t>
              </a:r>
            </a:p>
          </p:txBody>
        </p:sp>
        <p:sp>
          <p:nvSpPr>
            <p:cNvPr id="70" name="Shape 382"/>
            <p:cNvSpPr/>
            <p:nvPr/>
          </p:nvSpPr>
          <p:spPr>
            <a:xfrm>
              <a:off x="1939528" y="0"/>
              <a:ext cx="1802399" cy="4093200"/>
            </a:xfrm>
            <a:prstGeom prst="roundRect">
              <a:avLst>
                <a:gd name="adj" fmla="val 10000"/>
              </a:avLst>
            </a:prstGeom>
            <a:solidFill>
              <a:srgbClr val="FDE9D9"/>
            </a:soli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71" name="Shape 383"/>
            <p:cNvSpPr txBox="1"/>
            <p:nvPr/>
          </p:nvSpPr>
          <p:spPr>
            <a:xfrm>
              <a:off x="1939528" y="0"/>
              <a:ext cx="1802399" cy="1227899"/>
            </a:xfrm>
            <a:prstGeom prst="rect">
              <a:avLst/>
            </a:prstGeom>
            <a:noFill/>
            <a:ln>
              <a:noFill/>
            </a:ln>
          </p:spPr>
          <p:txBody>
            <a:bodyPr lIns="119175" tIns="119175" rIns="119175" bIns="119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SzPct val="25000"/>
                <a:buNone/>
              </a:pPr>
              <a:r>
                <a:rPr lang="fr-FR" sz="800" b="0" i="0" u="none" strike="noStrike" cap="none" baseline="0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Architecture</a:t>
              </a:r>
              <a:endParaRPr lang="fr-FR" sz="8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84"/>
            <p:cNvSpPr/>
            <p:nvPr/>
          </p:nvSpPr>
          <p:spPr>
            <a:xfrm>
              <a:off x="2119778" y="1228292"/>
              <a:ext cx="1442099" cy="8040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73" name="Shape 385"/>
            <p:cNvSpPr txBox="1"/>
            <p:nvPr/>
          </p:nvSpPr>
          <p:spPr>
            <a:xfrm>
              <a:off x="2143331" y="1251845"/>
              <a:ext cx="1395000" cy="7568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Technical</a:t>
              </a:r>
            </a:p>
          </p:txBody>
        </p:sp>
        <p:sp>
          <p:nvSpPr>
            <p:cNvPr id="74" name="Shape 386"/>
            <p:cNvSpPr/>
            <p:nvPr/>
          </p:nvSpPr>
          <p:spPr>
            <a:xfrm>
              <a:off x="2119778" y="2156146"/>
              <a:ext cx="1442099" cy="8040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75" name="Shape 387"/>
            <p:cNvSpPr txBox="1"/>
            <p:nvPr/>
          </p:nvSpPr>
          <p:spPr>
            <a:xfrm>
              <a:off x="2143331" y="2179698"/>
              <a:ext cx="1395000" cy="7568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Functional</a:t>
              </a:r>
            </a:p>
          </p:txBody>
        </p:sp>
        <p:sp>
          <p:nvSpPr>
            <p:cNvPr id="76" name="Shape 388"/>
            <p:cNvSpPr/>
            <p:nvPr/>
          </p:nvSpPr>
          <p:spPr>
            <a:xfrm>
              <a:off x="2119778" y="3083999"/>
              <a:ext cx="1442099" cy="8040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77" name="Shape 389"/>
            <p:cNvSpPr txBox="1"/>
            <p:nvPr/>
          </p:nvSpPr>
          <p:spPr>
            <a:xfrm>
              <a:off x="2143331" y="3107550"/>
              <a:ext cx="1395000" cy="7568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</a:p>
          </p:txBody>
        </p:sp>
        <p:sp>
          <p:nvSpPr>
            <p:cNvPr id="78" name="Shape 390"/>
            <p:cNvSpPr/>
            <p:nvPr/>
          </p:nvSpPr>
          <p:spPr>
            <a:xfrm>
              <a:off x="3877221" y="0"/>
              <a:ext cx="1802399" cy="4093200"/>
            </a:xfrm>
            <a:prstGeom prst="roundRect">
              <a:avLst>
                <a:gd name="adj" fmla="val 10000"/>
              </a:avLst>
            </a:prstGeom>
            <a:solidFill>
              <a:srgbClr val="FDE9D9"/>
            </a:soli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79" name="Shape 391"/>
            <p:cNvSpPr txBox="1"/>
            <p:nvPr/>
          </p:nvSpPr>
          <p:spPr>
            <a:xfrm>
              <a:off x="3877221" y="0"/>
              <a:ext cx="1802399" cy="1227899"/>
            </a:xfrm>
            <a:prstGeom prst="rect">
              <a:avLst/>
            </a:prstGeom>
            <a:noFill/>
            <a:ln>
              <a:noFill/>
            </a:ln>
          </p:spPr>
          <p:txBody>
            <a:bodyPr lIns="119175" tIns="119175" rIns="119175" bIns="119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SzPct val="25000"/>
                <a:buNone/>
              </a:pPr>
              <a:r>
                <a:rPr lang="fr-FR" sz="800" b="0" i="0" u="none" strike="noStrike" cap="none" baseline="0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Operations</a:t>
              </a:r>
              <a:endParaRPr lang="fr-FR" sz="8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92"/>
            <p:cNvSpPr/>
            <p:nvPr/>
          </p:nvSpPr>
          <p:spPr>
            <a:xfrm>
              <a:off x="4057471" y="1228717"/>
              <a:ext cx="1442099" cy="473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81" name="Shape 393"/>
            <p:cNvSpPr txBox="1"/>
            <p:nvPr/>
          </p:nvSpPr>
          <p:spPr>
            <a:xfrm>
              <a:off x="4071341" y="1242587"/>
              <a:ext cx="1414199" cy="4457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QA</a:t>
              </a:r>
            </a:p>
          </p:txBody>
        </p:sp>
        <p:sp>
          <p:nvSpPr>
            <p:cNvPr id="82" name="Shape 394"/>
            <p:cNvSpPr/>
            <p:nvPr/>
          </p:nvSpPr>
          <p:spPr>
            <a:xfrm>
              <a:off x="4057471" y="1775086"/>
              <a:ext cx="1442099" cy="473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83" name="Shape 395"/>
            <p:cNvSpPr txBox="1"/>
            <p:nvPr/>
          </p:nvSpPr>
          <p:spPr>
            <a:xfrm>
              <a:off x="4071341" y="1788956"/>
              <a:ext cx="1414199" cy="4457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Release Management</a:t>
              </a:r>
            </a:p>
          </p:txBody>
        </p:sp>
        <p:sp>
          <p:nvSpPr>
            <p:cNvPr id="84" name="Shape 396"/>
            <p:cNvSpPr/>
            <p:nvPr/>
          </p:nvSpPr>
          <p:spPr>
            <a:xfrm>
              <a:off x="4057471" y="2321456"/>
              <a:ext cx="1442099" cy="473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85" name="Shape 397"/>
            <p:cNvSpPr txBox="1"/>
            <p:nvPr/>
          </p:nvSpPr>
          <p:spPr>
            <a:xfrm>
              <a:off x="4071341" y="2335325"/>
              <a:ext cx="1414199" cy="4457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Preprod</a:t>
              </a:r>
            </a:p>
          </p:txBody>
        </p:sp>
        <p:sp>
          <p:nvSpPr>
            <p:cNvPr id="86" name="Shape 398"/>
            <p:cNvSpPr/>
            <p:nvPr/>
          </p:nvSpPr>
          <p:spPr>
            <a:xfrm>
              <a:off x="4057471" y="2867825"/>
              <a:ext cx="1442099" cy="473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87" name="Shape 399"/>
            <p:cNvSpPr txBox="1"/>
            <p:nvPr/>
          </p:nvSpPr>
          <p:spPr>
            <a:xfrm>
              <a:off x="4071341" y="2881693"/>
              <a:ext cx="1414199" cy="4457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Production</a:t>
              </a:r>
            </a:p>
          </p:txBody>
        </p:sp>
        <p:sp>
          <p:nvSpPr>
            <p:cNvPr id="88" name="Shape 400"/>
            <p:cNvSpPr/>
            <p:nvPr/>
          </p:nvSpPr>
          <p:spPr>
            <a:xfrm>
              <a:off x="4057471" y="3414194"/>
              <a:ext cx="1442099" cy="473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89" name="Shape 401"/>
            <p:cNvSpPr txBox="1"/>
            <p:nvPr/>
          </p:nvSpPr>
          <p:spPr>
            <a:xfrm>
              <a:off x="4071341" y="3428062"/>
              <a:ext cx="1414199" cy="445799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Support by BU</a:t>
              </a:r>
            </a:p>
          </p:txBody>
        </p:sp>
        <p:sp>
          <p:nvSpPr>
            <p:cNvPr id="90" name="Shape 402"/>
            <p:cNvSpPr/>
            <p:nvPr/>
          </p:nvSpPr>
          <p:spPr>
            <a:xfrm>
              <a:off x="5814914" y="0"/>
              <a:ext cx="1802399" cy="4093200"/>
            </a:xfrm>
            <a:prstGeom prst="roundRect">
              <a:avLst>
                <a:gd name="adj" fmla="val 10000"/>
              </a:avLst>
            </a:prstGeom>
            <a:solidFill>
              <a:srgbClr val="FDE9D9"/>
            </a:soli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91" name="Shape 403"/>
            <p:cNvSpPr txBox="1"/>
            <p:nvPr/>
          </p:nvSpPr>
          <p:spPr>
            <a:xfrm>
              <a:off x="5814914" y="0"/>
              <a:ext cx="1802399" cy="1227899"/>
            </a:xfrm>
            <a:prstGeom prst="rect">
              <a:avLst/>
            </a:prstGeom>
            <a:noFill/>
            <a:ln>
              <a:noFill/>
            </a:ln>
          </p:spPr>
          <p:txBody>
            <a:bodyPr lIns="119175" tIns="119175" rIns="119175" bIns="119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SzPct val="25000"/>
                <a:buNone/>
              </a:pPr>
              <a:r>
                <a:rPr lang="fr-FR" sz="800" b="0" i="0" u="none" strike="noStrike" cap="none" baseline="0" dirty="0" err="1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lang="fr-FR" sz="8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404"/>
            <p:cNvSpPr/>
            <p:nvPr/>
          </p:nvSpPr>
          <p:spPr>
            <a:xfrm>
              <a:off x="5995164" y="1228142"/>
              <a:ext cx="1442099" cy="3929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93" name="Shape 405"/>
            <p:cNvSpPr txBox="1"/>
            <p:nvPr/>
          </p:nvSpPr>
          <p:spPr>
            <a:xfrm>
              <a:off x="6006673" y="1239653"/>
              <a:ext cx="1418999" cy="369900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Front-Office</a:t>
              </a:r>
            </a:p>
          </p:txBody>
        </p:sp>
        <p:sp>
          <p:nvSpPr>
            <p:cNvPr id="94" name="Shape 406"/>
            <p:cNvSpPr/>
            <p:nvPr/>
          </p:nvSpPr>
          <p:spPr>
            <a:xfrm>
              <a:off x="5995164" y="1681576"/>
              <a:ext cx="1442099" cy="3929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95" name="Shape 407"/>
            <p:cNvSpPr txBox="1"/>
            <p:nvPr/>
          </p:nvSpPr>
          <p:spPr>
            <a:xfrm>
              <a:off x="6006673" y="1693086"/>
              <a:ext cx="1418999" cy="369900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Back-Office</a:t>
              </a:r>
            </a:p>
          </p:txBody>
        </p:sp>
        <p:sp>
          <p:nvSpPr>
            <p:cNvPr id="96" name="Shape 408"/>
            <p:cNvSpPr/>
            <p:nvPr/>
          </p:nvSpPr>
          <p:spPr>
            <a:xfrm>
              <a:off x="5995164" y="2135010"/>
              <a:ext cx="1442099" cy="3929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97" name="Shape 409"/>
            <p:cNvSpPr txBox="1"/>
            <p:nvPr/>
          </p:nvSpPr>
          <p:spPr>
            <a:xfrm>
              <a:off x="6006673" y="2146521"/>
              <a:ext cx="1418999" cy="369900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Risk Referential Finance</a:t>
              </a:r>
            </a:p>
          </p:txBody>
        </p:sp>
        <p:sp>
          <p:nvSpPr>
            <p:cNvPr id="98" name="Shape 410"/>
            <p:cNvSpPr/>
            <p:nvPr/>
          </p:nvSpPr>
          <p:spPr>
            <a:xfrm>
              <a:off x="5995164" y="2588444"/>
              <a:ext cx="1442099" cy="3929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99" name="Shape 411"/>
            <p:cNvSpPr txBox="1"/>
            <p:nvPr/>
          </p:nvSpPr>
          <p:spPr>
            <a:xfrm>
              <a:off x="6006673" y="2599955"/>
              <a:ext cx="1418999" cy="369900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Financing</a:t>
              </a:r>
            </a:p>
          </p:txBody>
        </p:sp>
        <p:sp>
          <p:nvSpPr>
            <p:cNvPr id="100" name="Shape 412"/>
            <p:cNvSpPr/>
            <p:nvPr/>
          </p:nvSpPr>
          <p:spPr>
            <a:xfrm>
              <a:off x="5995164" y="3041878"/>
              <a:ext cx="1442099" cy="3929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101" name="Shape 413"/>
            <p:cNvSpPr txBox="1"/>
            <p:nvPr/>
          </p:nvSpPr>
          <p:spPr>
            <a:xfrm>
              <a:off x="6006673" y="3053389"/>
              <a:ext cx="1418999" cy="369900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Compliance</a:t>
              </a:r>
            </a:p>
          </p:txBody>
        </p:sp>
        <p:sp>
          <p:nvSpPr>
            <p:cNvPr id="102" name="Shape 414"/>
            <p:cNvSpPr/>
            <p:nvPr/>
          </p:nvSpPr>
          <p:spPr>
            <a:xfrm>
              <a:off x="5995164" y="3495312"/>
              <a:ext cx="1442099" cy="392999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43B"/>
                </a:gs>
                <a:gs pos="100000">
                  <a:srgbClr val="FFE2CB"/>
                </a:gs>
              </a:gsLst>
              <a:lin ang="16200037" scaled="0"/>
            </a:gradFill>
            <a:ln>
              <a:noFill/>
            </a:ln>
          </p:spPr>
          <p:txBody>
            <a:bodyPr lIns="130025" tIns="130025" rIns="130025" bIns="1300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800"/>
            </a:p>
          </p:txBody>
        </p:sp>
        <p:sp>
          <p:nvSpPr>
            <p:cNvPr id="103" name="Shape 415"/>
            <p:cNvSpPr txBox="1"/>
            <p:nvPr/>
          </p:nvSpPr>
          <p:spPr>
            <a:xfrm>
              <a:off x="6006673" y="3506821"/>
              <a:ext cx="1418999" cy="369900"/>
            </a:xfrm>
            <a:prstGeom prst="rect">
              <a:avLst/>
            </a:prstGeom>
            <a:noFill/>
            <a:ln>
              <a:noFill/>
            </a:ln>
          </p:spPr>
          <p:txBody>
            <a:bodyPr lIns="39725" tIns="29800" rIns="39725" bIns="29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lang="fr-FR" sz="8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93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: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 adoption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597" y="2403192"/>
            <a:ext cx="5343203" cy="3874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ZoneTexte 8"/>
          <p:cNvSpPr txBox="1"/>
          <p:nvPr/>
        </p:nvSpPr>
        <p:spPr>
          <a:xfrm>
            <a:off x="193965" y="2403192"/>
            <a:ext cx="5514108" cy="39087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Calibri"/>
              </a:rPr>
              <a:t>How to </a:t>
            </a:r>
            <a:r>
              <a:rPr lang="fr-FR" sz="2800" b="1" dirty="0" err="1">
                <a:latin typeface="Calibri"/>
              </a:rPr>
              <a:t>adopt</a:t>
            </a:r>
            <a:r>
              <a:rPr lang="fr-FR" sz="2800" b="1" dirty="0">
                <a:latin typeface="Calibri"/>
              </a:rPr>
              <a:t> </a:t>
            </a:r>
            <a:r>
              <a:rPr lang="fr-FR" sz="2800" b="1" dirty="0" err="1">
                <a:latin typeface="Calibri"/>
              </a:rPr>
              <a:t>continuous</a:t>
            </a:r>
            <a:r>
              <a:rPr lang="fr-FR" sz="2800" b="1" dirty="0">
                <a:latin typeface="Calibri"/>
              </a:rPr>
              <a:t> </a:t>
            </a:r>
            <a:r>
              <a:rPr lang="fr-FR" sz="2800" b="1" dirty="0" err="1">
                <a:latin typeface="Calibri"/>
              </a:rPr>
              <a:t>delivery</a:t>
            </a:r>
            <a:r>
              <a:rPr lang="fr-FR" sz="2800" b="1" dirty="0" smtClean="0">
                <a:latin typeface="Calibri"/>
              </a:rPr>
              <a:t>?</a:t>
            </a:r>
          </a:p>
          <a:p>
            <a:endParaRPr lang="fr-FR" sz="1600" dirty="0">
              <a:latin typeface="Calibri"/>
            </a:endParaRPr>
          </a:p>
          <a:p>
            <a:endParaRPr lang="fr-FR" sz="1600" dirty="0"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/>
              </a:rPr>
              <a:t>Define</a:t>
            </a:r>
            <a:r>
              <a:rPr lang="fr-FR" sz="1600" dirty="0">
                <a:latin typeface="Calibri"/>
              </a:rPr>
              <a:t> a </a:t>
            </a:r>
            <a:r>
              <a:rPr lang="fr-FR" sz="1600" dirty="0" err="1">
                <a:latin typeface="Calibri"/>
              </a:rPr>
              <a:t>maturity</a:t>
            </a:r>
            <a:r>
              <a:rPr lang="fr-FR" sz="1600" dirty="0">
                <a:latin typeface="Calibri"/>
              </a:rPr>
              <a:t> model </a:t>
            </a:r>
            <a:r>
              <a:rPr lang="fr-FR" sz="1600" dirty="0" smtClean="0">
                <a:latin typeface="Calibri"/>
              </a:rPr>
              <a:t>(</a:t>
            </a:r>
            <a:r>
              <a:rPr lang="fr-FR" sz="1600" dirty="0" err="1" smtClean="0">
                <a:latin typeface="Calibri"/>
              </a:rPr>
              <a:t>c.f</a:t>
            </a:r>
            <a:r>
              <a:rPr lang="fr-FR" sz="1600" dirty="0" smtClean="0">
                <a:latin typeface="Calibri"/>
              </a:rPr>
              <a:t>. </a:t>
            </a:r>
            <a:r>
              <a:rPr lang="fr-FR" sz="1600" dirty="0" err="1" smtClean="0">
                <a:latin typeface="Calibri"/>
              </a:rPr>
              <a:t>sample</a:t>
            </a:r>
            <a:r>
              <a:rPr lang="fr-FR" sz="1600" dirty="0" smtClean="0">
                <a:latin typeface="Calibri"/>
              </a:rPr>
              <a:t>)</a:t>
            </a:r>
            <a:endParaRPr lang="fr-FR" sz="1600" dirty="0">
              <a:latin typeface="Calibri"/>
            </a:endParaRPr>
          </a:p>
          <a:p>
            <a:endParaRPr lang="fr-FR" sz="1600" dirty="0"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/>
              </a:rPr>
              <a:t>Assess</a:t>
            </a:r>
            <a:r>
              <a:rPr lang="fr-FR" sz="1600" dirty="0">
                <a:latin typeface="Calibri"/>
              </a:rPr>
              <a:t> applications : </a:t>
            </a:r>
            <a:r>
              <a:rPr lang="fr-FR" sz="1600" dirty="0" err="1" smtClean="0">
                <a:latin typeface="Calibri"/>
              </a:rPr>
              <a:t>current</a:t>
            </a:r>
            <a:r>
              <a:rPr lang="fr-FR" sz="1600" dirty="0" smtClean="0">
                <a:latin typeface="Calibri"/>
              </a:rPr>
              <a:t>/</a:t>
            </a:r>
            <a:r>
              <a:rPr lang="fr-FR" sz="1600" dirty="0" err="1" smtClean="0">
                <a:latin typeface="Calibri"/>
              </a:rPr>
              <a:t>target</a:t>
            </a:r>
            <a:r>
              <a:rPr lang="fr-FR" sz="1600" dirty="0" smtClean="0">
                <a:latin typeface="Calibri"/>
              </a:rPr>
              <a:t> </a:t>
            </a:r>
            <a:r>
              <a:rPr lang="fr-FR" sz="1600" dirty="0" err="1" smtClean="0">
                <a:latin typeface="Calibri"/>
              </a:rPr>
              <a:t>level</a:t>
            </a:r>
            <a:r>
              <a:rPr lang="fr-FR" sz="1600" dirty="0">
                <a:latin typeface="Calibri"/>
              </a:rPr>
              <a:t>, pain points, value </a:t>
            </a:r>
            <a:r>
              <a:rPr lang="fr-FR" sz="1600" dirty="0" err="1">
                <a:latin typeface="Calibri"/>
              </a:rPr>
              <a:t>stream</a:t>
            </a:r>
            <a:r>
              <a:rPr lang="fr-FR" sz="1600" dirty="0">
                <a:latin typeface="Calibri"/>
              </a:rPr>
              <a:t> </a:t>
            </a:r>
            <a:r>
              <a:rPr lang="fr-FR" sz="1600" dirty="0" err="1">
                <a:latin typeface="Calibri"/>
              </a:rPr>
              <a:t>map</a:t>
            </a:r>
            <a:r>
              <a:rPr lang="fr-FR" sz="1600" dirty="0">
                <a:latin typeface="Calibri"/>
              </a:rPr>
              <a:t>, business objectives</a:t>
            </a:r>
          </a:p>
          <a:p>
            <a:endParaRPr lang="fr-FR" sz="1600" dirty="0"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/>
              </a:rPr>
              <a:t>Define</a:t>
            </a:r>
            <a:r>
              <a:rPr lang="fr-FR" sz="1600" dirty="0">
                <a:latin typeface="Calibri"/>
              </a:rPr>
              <a:t> the transformation plan : axis of </a:t>
            </a:r>
            <a:r>
              <a:rPr lang="fr-FR" sz="1600" dirty="0" err="1">
                <a:latin typeface="Calibri"/>
              </a:rPr>
              <a:t>improvement</a:t>
            </a:r>
            <a:r>
              <a:rPr lang="fr-FR" sz="1600" dirty="0">
                <a:latin typeface="Calibri"/>
              </a:rPr>
              <a:t> </a:t>
            </a:r>
            <a:r>
              <a:rPr lang="fr-FR" sz="1600" dirty="0" err="1">
                <a:latin typeface="Calibri"/>
              </a:rPr>
              <a:t>against</a:t>
            </a:r>
            <a:r>
              <a:rPr lang="fr-FR" sz="1600" dirty="0">
                <a:latin typeface="Calibri"/>
              </a:rPr>
              <a:t> the </a:t>
            </a:r>
            <a:r>
              <a:rPr lang="fr-FR" sz="1600" dirty="0" err="1">
                <a:latin typeface="Calibri"/>
              </a:rPr>
              <a:t>target</a:t>
            </a:r>
            <a:r>
              <a:rPr lang="fr-FR" sz="1600" dirty="0">
                <a:latin typeface="Calibri"/>
              </a:rPr>
              <a:t> </a:t>
            </a:r>
            <a:r>
              <a:rPr lang="fr-FR" sz="1600" dirty="0" err="1">
                <a:latin typeface="Calibri"/>
              </a:rPr>
              <a:t>level</a:t>
            </a:r>
            <a:r>
              <a:rPr lang="fr-FR" sz="1600" dirty="0">
                <a:latin typeface="Calibri"/>
              </a:rPr>
              <a:t> </a:t>
            </a:r>
            <a:r>
              <a:rPr lang="fr-FR" sz="1600" dirty="0" err="1">
                <a:latin typeface="Calibri"/>
              </a:rPr>
              <a:t>chosen</a:t>
            </a:r>
            <a:r>
              <a:rPr lang="fr-FR" sz="1600" dirty="0">
                <a:latin typeface="Calibri"/>
              </a:rPr>
              <a:t>, planning, budget...</a:t>
            </a:r>
          </a:p>
          <a:p>
            <a:r>
              <a:rPr lang="fr-FR" sz="1600" dirty="0">
                <a:latin typeface="Trebuchet MS" charset="0"/>
              </a:rPr>
              <a:t> </a:t>
            </a:r>
            <a:endParaRPr lang="fr-FR" sz="1600" dirty="0"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/>
              </a:rPr>
              <a:t>Once the transformation contract is validated by all stakeholders, go for coaching/training/transformation steps</a:t>
            </a:r>
            <a:endParaRPr lang="fr-FR" sz="1600" dirty="0">
              <a:latin typeface="Calibri"/>
            </a:endParaRPr>
          </a:p>
          <a:p>
            <a:endParaRPr lang="fr-FR" sz="1200" dirty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/>
              </a:rPr>
              <a:t>Validate</a:t>
            </a:r>
            <a:r>
              <a:rPr lang="fr-FR" sz="1600" dirty="0" smtClean="0">
                <a:latin typeface="Calibri"/>
              </a:rPr>
              <a:t> the </a:t>
            </a:r>
            <a:r>
              <a:rPr lang="fr-FR" sz="1600" dirty="0" err="1" smtClean="0">
                <a:latin typeface="Calibri"/>
              </a:rPr>
              <a:t>completion</a:t>
            </a:r>
            <a:endParaRPr lang="fr-FR" sz="16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758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Practices and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Business, testing and development teams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7359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agility</a:t>
            </a:r>
            <a:r>
              <a:rPr lang="fr-FR" dirty="0" smtClean="0"/>
              <a:t> : </a:t>
            </a:r>
            <a:r>
              <a:rPr lang="fr-FR" dirty="0" err="1"/>
              <a:t>waterfall</a:t>
            </a:r>
            <a:r>
              <a:rPr lang="fr-FR" dirty="0"/>
              <a:t> </a:t>
            </a:r>
            <a:r>
              <a:rPr lang="fr-FR" dirty="0" smtClean="0"/>
              <a:t>/ V-cycle</a:t>
            </a:r>
            <a:endParaRPr lang="fr-FR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96" y="2451739"/>
            <a:ext cx="6082144" cy="3934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Waterf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4" y="2451740"/>
            <a:ext cx="5246511" cy="3934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349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agility</a:t>
            </a:r>
            <a:r>
              <a:rPr lang="fr-FR" dirty="0" smtClean="0"/>
              <a:t> : </a:t>
            </a:r>
            <a:r>
              <a:rPr lang="fr-FR" dirty="0" err="1"/>
              <a:t>waterfall</a:t>
            </a:r>
            <a:r>
              <a:rPr lang="fr-FR"/>
              <a:t> </a:t>
            </a:r>
            <a:r>
              <a:rPr lang="fr-FR" smtClean="0"/>
              <a:t>/ V-cycle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44279" y="2594343"/>
            <a:ext cx="105474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Fits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/>
              <a:t> </a:t>
            </a:r>
            <a:r>
              <a:rPr lang="fr-FR" dirty="0" smtClean="0"/>
              <a:t>for </a:t>
            </a:r>
            <a:r>
              <a:rPr lang="fr-FR" dirty="0" err="1" smtClean="0"/>
              <a:t>developments</a:t>
            </a:r>
            <a:r>
              <a:rPr lang="fr-FR" dirty="0" smtClean="0"/>
              <a:t> </a:t>
            </a:r>
            <a:r>
              <a:rPr lang="fr-FR" dirty="0" err="1" smtClean="0"/>
              <a:t>having</a:t>
            </a:r>
            <a:r>
              <a:rPr lang="fr-FR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Stable </a:t>
            </a:r>
            <a:r>
              <a:rPr lang="fr-FR" dirty="0" err="1" smtClean="0"/>
              <a:t>product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Well</a:t>
            </a:r>
            <a:r>
              <a:rPr lang="fr-FR" dirty="0" smtClean="0"/>
              <a:t> </a:t>
            </a:r>
            <a:r>
              <a:rPr lang="fr-FR" dirty="0" err="1" smtClean="0"/>
              <a:t>defined</a:t>
            </a:r>
            <a:r>
              <a:rPr lang="fr-FR" dirty="0" smtClean="0"/>
              <a:t>, non </a:t>
            </a:r>
            <a:r>
              <a:rPr lang="fr-FR" dirty="0" err="1" smtClean="0"/>
              <a:t>ambiguous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Stable, </a:t>
            </a:r>
            <a:r>
              <a:rPr lang="fr-FR" dirty="0" err="1" smtClean="0"/>
              <a:t>masterized</a:t>
            </a:r>
            <a:r>
              <a:rPr lang="fr-FR" dirty="0" smtClean="0"/>
              <a:t> </a:t>
            </a:r>
            <a:r>
              <a:rPr lang="fr-FR" dirty="0" err="1" smtClean="0"/>
              <a:t>technology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As </a:t>
            </a:r>
            <a:r>
              <a:rPr lang="fr-FR" dirty="0" err="1" smtClean="0"/>
              <a:t>many</a:t>
            </a:r>
            <a:r>
              <a:rPr lang="fr-FR" dirty="0" smtClean="0"/>
              <a:t> expertise and </a:t>
            </a:r>
            <a:r>
              <a:rPr lang="fr-FR" dirty="0" err="1" smtClean="0"/>
              <a:t>resources</a:t>
            </a:r>
            <a:r>
              <a:rPr lang="fr-FR" dirty="0" smtClean="0"/>
              <a:t> as </a:t>
            </a:r>
            <a:r>
              <a:rPr lang="fr-FR" dirty="0" err="1" smtClean="0"/>
              <a:t>necessary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DO THESE KIND OF DEVELOPMENTS STILL EXIST ? </a:t>
            </a:r>
            <a:endParaRPr lang="en-US" dirty="0"/>
          </a:p>
        </p:txBody>
      </p:sp>
      <p:sp>
        <p:nvSpPr>
          <p:cNvPr id="4" name="AutoShape 2" descr="Résultat de recherche d'images pour &quot;microscop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Résultat de recherche d'images pour &quot;microscop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31" y="2453075"/>
            <a:ext cx="3258106" cy="4068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054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7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agility : the real thing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942" y="2747544"/>
            <a:ext cx="6168132" cy="354667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90113" y="2343705"/>
            <a:ext cx="10156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waterfall</a:t>
            </a:r>
            <a:r>
              <a:rPr lang="fr-FR" dirty="0" smtClean="0"/>
              <a:t>/V cycle </a:t>
            </a:r>
            <a:r>
              <a:rPr lang="fr-FR" dirty="0" err="1" smtClean="0"/>
              <a:t>approaches</a:t>
            </a:r>
            <a:r>
              <a:rPr lang="fr-FR" dirty="0" smtClean="0"/>
              <a:t>: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lack of visibility,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added </a:t>
            </a:r>
            <a:r>
              <a:rPr lang="en-US" smtClean="0"/>
              <a:t>to unmanageable </a:t>
            </a:r>
            <a:r>
              <a:rPr lang="en-US" dirty="0" smtClean="0"/>
              <a:t>workload,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ften lead to errors </a:t>
            </a:r>
            <a:r>
              <a:rPr lang="en-US" dirty="0"/>
              <a:t>discovered too </a:t>
            </a:r>
            <a:r>
              <a:rPr lang="en-US" dirty="0" smtClean="0"/>
              <a:t>late.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Despite many desperate task forces,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produced code remains unstable,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causing multiple integration conflicts,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leading to issues in production,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sometimes seen by the end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Finally, the client, furious,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decides to freeze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111" y="2463419"/>
            <a:ext cx="6176348" cy="387874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89" y="2240187"/>
            <a:ext cx="5705590" cy="4269685"/>
          </a:xfrm>
          <a:prstGeom prst="rect">
            <a:avLst/>
          </a:prstGeom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516" y="2751908"/>
            <a:ext cx="6152723" cy="35858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986" y="2178940"/>
            <a:ext cx="5931841" cy="4448880"/>
          </a:xfrm>
          <a:prstGeom prst="rect">
            <a:avLst/>
          </a:prstGeom>
        </p:spPr>
      </p:pic>
      <p:pic>
        <p:nvPicPr>
          <p:cNvPr id="1026" name="Picture 2" descr="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18" y="2169700"/>
            <a:ext cx="6011172" cy="448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4805" y="2860708"/>
            <a:ext cx="6206127" cy="310306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9319" y="2343705"/>
            <a:ext cx="6157061" cy="440229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7516" y="2352915"/>
            <a:ext cx="6145460" cy="409697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4112" y="2056801"/>
            <a:ext cx="6252269" cy="46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alibri"/>
              </a:rPr>
              <a:t>Here</a:t>
            </a:r>
            <a:r>
              <a:rPr lang="fr-FR" dirty="0" smtClean="0">
                <a:latin typeface="Calibri"/>
              </a:rPr>
              <a:t> </a:t>
            </a:r>
            <a:r>
              <a:rPr lang="fr-FR" dirty="0" err="1" smtClean="0">
                <a:latin typeface="Calibri"/>
              </a:rPr>
              <a:t>comes</a:t>
            </a:r>
            <a:r>
              <a:rPr lang="fr-FR" dirty="0" smtClean="0">
                <a:latin typeface="Calibri"/>
              </a:rPr>
              <a:t> the </a:t>
            </a:r>
            <a:r>
              <a:rPr lang="fr-FR" dirty="0" err="1" smtClean="0">
                <a:latin typeface="Calibri"/>
              </a:rPr>
              <a:t>agility</a:t>
            </a:r>
            <a:r>
              <a:rPr lang="fr-FR" dirty="0" smtClean="0">
                <a:latin typeface="Calibri"/>
              </a:rPr>
              <a:t> (2001)</a:t>
            </a:r>
            <a:endParaRPr lang="fr-FR" dirty="0">
              <a:latin typeface="Calibri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4" y="2186511"/>
            <a:ext cx="7724770" cy="448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892" y="2186510"/>
            <a:ext cx="3598874" cy="4454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80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alibri"/>
              </a:rPr>
              <a:t>Continuous</a:t>
            </a:r>
            <a:r>
              <a:rPr lang="fr-FR" dirty="0" smtClean="0">
                <a:latin typeface="Calibri"/>
              </a:rPr>
              <a:t> </a:t>
            </a:r>
            <a:r>
              <a:rPr lang="fr-FR" dirty="0" err="1" smtClean="0">
                <a:latin typeface="Calibri"/>
              </a:rPr>
              <a:t>delivery</a:t>
            </a:r>
            <a:r>
              <a:rPr lang="fr-FR" dirty="0" smtClean="0">
                <a:latin typeface="Calibri"/>
              </a:rPr>
              <a:t> </a:t>
            </a:r>
            <a:r>
              <a:rPr lang="fr-FR" dirty="0" err="1" smtClean="0">
                <a:latin typeface="Calibri"/>
              </a:rPr>
              <a:t>is</a:t>
            </a:r>
            <a:r>
              <a:rPr lang="fr-FR" dirty="0" smtClean="0">
                <a:latin typeface="Calibri"/>
              </a:rPr>
              <a:t> </a:t>
            </a:r>
            <a:r>
              <a:rPr lang="fr-FR" dirty="0" err="1" smtClean="0">
                <a:latin typeface="Calibri"/>
              </a:rPr>
              <a:t>agility</a:t>
            </a:r>
            <a:endParaRPr lang="fr-FR" dirty="0">
              <a:latin typeface="Calibri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9739" y="2225749"/>
            <a:ext cx="10282006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 smtClean="0"/>
              <a:t>Principles</a:t>
            </a:r>
            <a:r>
              <a:rPr lang="fr-FR" sz="1100" b="1" dirty="0" smtClean="0"/>
              <a:t> of </a:t>
            </a:r>
            <a:r>
              <a:rPr lang="fr-FR" sz="1100" b="1" dirty="0" err="1" smtClean="0"/>
              <a:t>agility</a:t>
            </a:r>
            <a:r>
              <a:rPr lang="fr-FR" sz="1100" b="1" dirty="0" smtClean="0"/>
              <a:t>:</a:t>
            </a:r>
          </a:p>
          <a:p>
            <a:endParaRPr lang="en-US" sz="1100" b="1" dirty="0" smtClean="0"/>
          </a:p>
          <a:p>
            <a:r>
              <a:rPr lang="en-US" sz="1100" b="1" dirty="0" smtClean="0"/>
              <a:t>1. Our </a:t>
            </a:r>
            <a:r>
              <a:rPr lang="en-US" sz="1100" b="1" dirty="0"/>
              <a:t>highest priority is to satisfy the </a:t>
            </a:r>
            <a:r>
              <a:rPr lang="en-US" sz="1100" b="1" dirty="0" smtClean="0"/>
              <a:t>customer through </a:t>
            </a:r>
            <a:r>
              <a:rPr lang="en-US" sz="1100" b="1" dirty="0"/>
              <a:t>early and continuous delivery of valuable software.</a:t>
            </a:r>
          </a:p>
          <a:p>
            <a:endParaRPr lang="en-US" sz="1100" b="1" dirty="0"/>
          </a:p>
          <a:p>
            <a:r>
              <a:rPr lang="en-US" sz="1100" b="1" dirty="0" smtClean="0"/>
              <a:t>2. Welcome </a:t>
            </a:r>
            <a:r>
              <a:rPr lang="en-US" sz="1100" b="1" dirty="0"/>
              <a:t>changing requirements, even late in </a:t>
            </a:r>
            <a:r>
              <a:rPr lang="en-US" sz="1100" b="1" dirty="0" smtClean="0"/>
              <a:t>development</a:t>
            </a:r>
            <a:r>
              <a:rPr lang="en-US" sz="1100" b="1" dirty="0"/>
              <a:t>. Agile processes harness change for </a:t>
            </a:r>
            <a:r>
              <a:rPr lang="en-US" sz="1100" b="1" dirty="0" smtClean="0"/>
              <a:t>the </a:t>
            </a:r>
            <a:r>
              <a:rPr lang="en-US" sz="1100" b="1" dirty="0"/>
              <a:t>customer's competitive advantage.</a:t>
            </a:r>
          </a:p>
          <a:p>
            <a:endParaRPr lang="en-US" sz="1100" b="1" dirty="0"/>
          </a:p>
          <a:p>
            <a:r>
              <a:rPr lang="en-US" sz="1100" b="1" dirty="0" smtClean="0"/>
              <a:t>3. Deliver </a:t>
            </a:r>
            <a:r>
              <a:rPr lang="en-US" sz="1100" b="1" dirty="0"/>
              <a:t>working software frequently, from a </a:t>
            </a:r>
            <a:r>
              <a:rPr lang="en-US" sz="1100" b="1" dirty="0" smtClean="0"/>
              <a:t>couple </a:t>
            </a:r>
            <a:r>
              <a:rPr lang="en-US" sz="1100" b="1" dirty="0"/>
              <a:t>of weeks to a couple of months, with a </a:t>
            </a:r>
            <a:r>
              <a:rPr lang="en-US" sz="1100" b="1" dirty="0" smtClean="0"/>
              <a:t>preference </a:t>
            </a:r>
            <a:r>
              <a:rPr lang="en-US" sz="1100" b="1" dirty="0"/>
              <a:t>to the shorter timescale.</a:t>
            </a:r>
          </a:p>
          <a:p>
            <a:endParaRPr lang="en-US" sz="1100" b="1" dirty="0"/>
          </a:p>
          <a:p>
            <a:r>
              <a:rPr lang="en-US" sz="1100" b="1" dirty="0" smtClean="0"/>
              <a:t>4. Business </a:t>
            </a:r>
            <a:r>
              <a:rPr lang="en-US" sz="1100" b="1" dirty="0"/>
              <a:t>people and developers must work </a:t>
            </a:r>
            <a:r>
              <a:rPr lang="en-US" sz="1100" b="1" dirty="0" smtClean="0"/>
              <a:t>together </a:t>
            </a:r>
            <a:r>
              <a:rPr lang="en-US" sz="1100" b="1" dirty="0"/>
              <a:t>daily throughout the project.</a:t>
            </a:r>
          </a:p>
          <a:p>
            <a:endParaRPr lang="en-US" sz="1100" b="1" dirty="0"/>
          </a:p>
          <a:p>
            <a:r>
              <a:rPr lang="en-US" sz="1100" b="1" dirty="0" smtClean="0"/>
              <a:t>5. Build </a:t>
            </a:r>
            <a:r>
              <a:rPr lang="en-US" sz="1100" b="1" dirty="0"/>
              <a:t>projects around motivated individuals. </a:t>
            </a:r>
            <a:r>
              <a:rPr lang="en-US" sz="1100" b="1" dirty="0" smtClean="0"/>
              <a:t>Give </a:t>
            </a:r>
            <a:r>
              <a:rPr lang="en-US" sz="1100" b="1" dirty="0"/>
              <a:t>them the environment and support they need, </a:t>
            </a:r>
            <a:r>
              <a:rPr lang="en-US" sz="1100" b="1" dirty="0" smtClean="0"/>
              <a:t>and </a:t>
            </a:r>
            <a:r>
              <a:rPr lang="en-US" sz="1100" b="1" dirty="0"/>
              <a:t>trust them to get the job done.</a:t>
            </a:r>
          </a:p>
          <a:p>
            <a:endParaRPr lang="en-US" sz="1100" b="1" dirty="0"/>
          </a:p>
          <a:p>
            <a:r>
              <a:rPr lang="en-US" sz="1100" b="1" dirty="0" smtClean="0"/>
              <a:t>6. The </a:t>
            </a:r>
            <a:r>
              <a:rPr lang="en-US" sz="1100" b="1" dirty="0"/>
              <a:t>most efficient and effective method of </a:t>
            </a:r>
            <a:r>
              <a:rPr lang="en-US" sz="1100" b="1" dirty="0" smtClean="0"/>
              <a:t>conveying </a:t>
            </a:r>
            <a:r>
              <a:rPr lang="en-US" sz="1100" b="1" dirty="0"/>
              <a:t>information to and within a development </a:t>
            </a:r>
            <a:r>
              <a:rPr lang="en-US" sz="1100" b="1" dirty="0" smtClean="0"/>
              <a:t>team </a:t>
            </a:r>
            <a:r>
              <a:rPr lang="en-US" sz="1100" b="1" dirty="0"/>
              <a:t>is face-to-face conversation.</a:t>
            </a:r>
          </a:p>
          <a:p>
            <a:endParaRPr lang="en-US" sz="1100" b="1" dirty="0"/>
          </a:p>
          <a:p>
            <a:r>
              <a:rPr lang="en-US" sz="1100" b="1" dirty="0" smtClean="0"/>
              <a:t>7. Working </a:t>
            </a:r>
            <a:r>
              <a:rPr lang="en-US" sz="1100" b="1" dirty="0"/>
              <a:t>software is the primary measure of progress.</a:t>
            </a:r>
          </a:p>
          <a:p>
            <a:endParaRPr lang="en-US" sz="1100" b="1" dirty="0"/>
          </a:p>
          <a:p>
            <a:r>
              <a:rPr lang="en-US" sz="1100" b="1" dirty="0" smtClean="0"/>
              <a:t>8. Agile </a:t>
            </a:r>
            <a:r>
              <a:rPr lang="en-US" sz="1100" b="1" dirty="0"/>
              <a:t>processes promote sustainable development. </a:t>
            </a:r>
            <a:r>
              <a:rPr lang="en-US" sz="1100" b="1" dirty="0" smtClean="0"/>
              <a:t>The </a:t>
            </a:r>
            <a:r>
              <a:rPr lang="en-US" sz="1100" b="1" dirty="0"/>
              <a:t>sponsors, developers, and users should be able </a:t>
            </a:r>
            <a:r>
              <a:rPr lang="en-US" sz="1100" b="1" dirty="0" smtClean="0"/>
              <a:t>to </a:t>
            </a:r>
            <a:r>
              <a:rPr lang="en-US" sz="1100" b="1" dirty="0"/>
              <a:t>maintain a constant pace indefinitely.</a:t>
            </a:r>
          </a:p>
          <a:p>
            <a:endParaRPr lang="en-US" sz="1100" b="1" dirty="0"/>
          </a:p>
          <a:p>
            <a:r>
              <a:rPr lang="en-US" sz="1100" b="1" dirty="0" smtClean="0"/>
              <a:t>9. Continuous </a:t>
            </a:r>
            <a:r>
              <a:rPr lang="en-US" sz="1100" b="1" dirty="0"/>
              <a:t>attention to technical </a:t>
            </a:r>
            <a:r>
              <a:rPr lang="en-US" sz="1100" b="1" dirty="0" smtClean="0"/>
              <a:t>excellence and </a:t>
            </a:r>
            <a:r>
              <a:rPr lang="en-US" sz="1100" b="1" dirty="0"/>
              <a:t>good design enhances agility.</a:t>
            </a:r>
          </a:p>
          <a:p>
            <a:endParaRPr lang="en-US" sz="1100" b="1" dirty="0"/>
          </a:p>
          <a:p>
            <a:r>
              <a:rPr lang="en-US" sz="1100" b="1" dirty="0" smtClean="0"/>
              <a:t>10. Simplicity-</a:t>
            </a:r>
            <a:r>
              <a:rPr lang="en-US" sz="1100" b="1" dirty="0"/>
              <a:t>-the art of maximizing the amount </a:t>
            </a:r>
            <a:r>
              <a:rPr lang="en-US" sz="1100" b="1" dirty="0" smtClean="0"/>
              <a:t>of </a:t>
            </a:r>
            <a:r>
              <a:rPr lang="en-US" sz="1100" b="1" dirty="0"/>
              <a:t>work not done--is essential.</a:t>
            </a:r>
          </a:p>
          <a:p>
            <a:endParaRPr lang="en-US" sz="1100" b="1" dirty="0"/>
          </a:p>
          <a:p>
            <a:r>
              <a:rPr lang="en-US" sz="1100" b="1" dirty="0" smtClean="0"/>
              <a:t>11. The </a:t>
            </a:r>
            <a:r>
              <a:rPr lang="en-US" sz="1100" b="1" dirty="0"/>
              <a:t>best architectures, requirements, and designs </a:t>
            </a:r>
            <a:r>
              <a:rPr lang="en-US" sz="1100" b="1" dirty="0" smtClean="0"/>
              <a:t>emerge </a:t>
            </a:r>
            <a:r>
              <a:rPr lang="en-US" sz="1100" b="1" dirty="0"/>
              <a:t>from self-organizing teams.</a:t>
            </a:r>
          </a:p>
          <a:p>
            <a:endParaRPr lang="en-US" sz="1100" b="1" dirty="0"/>
          </a:p>
          <a:p>
            <a:r>
              <a:rPr lang="en-US" sz="1100" b="1" dirty="0" smtClean="0"/>
              <a:t>12. At </a:t>
            </a:r>
            <a:r>
              <a:rPr lang="en-US" sz="1100" b="1" dirty="0"/>
              <a:t>regular intervals, the team reflects on how </a:t>
            </a:r>
            <a:r>
              <a:rPr lang="en-US" sz="1100" b="1" dirty="0" smtClean="0"/>
              <a:t>to </a:t>
            </a:r>
            <a:r>
              <a:rPr lang="en-US" sz="1100" b="1" dirty="0"/>
              <a:t>become more effective, then tunes and adjusts </a:t>
            </a:r>
            <a:r>
              <a:rPr lang="en-US" sz="1100" b="1" dirty="0" smtClean="0"/>
              <a:t>its </a:t>
            </a:r>
            <a:r>
              <a:rPr lang="en-US" sz="1100" b="1" dirty="0"/>
              <a:t>behavior accordingly.</a:t>
            </a:r>
          </a:p>
        </p:txBody>
      </p:sp>
    </p:spTree>
    <p:extLst>
      <p:ext uri="{BB962C8B-B14F-4D97-AF65-F5344CB8AC3E}">
        <p14:creationId xmlns:p14="http://schemas.microsoft.com/office/powerpoint/2010/main" val="187072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0" presetClass="path" presetSubtype="0" accel="50000" decel="5000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91667E-6 -1.11111E-6 L 0.08177 -1.11111E-6 C 0.11849 -1.11111E-6 0.16367 0.06898 0.16367 0.125 L 0.16367 0.25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00"/>
                            </p:stCondLst>
                            <p:childTnLst>
                              <p:par>
                                <p:cTn id="4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00"/>
                            </p:stCondLst>
                            <p:childTnLst>
                              <p:par>
                                <p:cTn id="45" presetID="16" presetClass="emph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Scrum</a:t>
            </a:r>
            <a:r>
              <a:rPr lang="fr-FR" dirty="0" smtClean="0"/>
              <a:t> : </a:t>
            </a:r>
            <a:r>
              <a:rPr lang="fr-FR" dirty="0" err="1" smtClean="0"/>
              <a:t>roles</a:t>
            </a:r>
            <a:r>
              <a:rPr lang="fr-FR" dirty="0" smtClean="0"/>
              <a:t> and workflow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434" y="2289851"/>
            <a:ext cx="6597352" cy="4287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ZoneTexte 6"/>
          <p:cNvSpPr txBox="1"/>
          <p:nvPr/>
        </p:nvSpPr>
        <p:spPr>
          <a:xfrm>
            <a:off x="433953" y="2289851"/>
            <a:ext cx="45255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 main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roles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:</a:t>
            </a:r>
          </a:p>
          <a:p>
            <a:endParaRPr lang="fr-FR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Product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owner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: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backlog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definition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and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follow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-up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according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to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customer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needs</a:t>
            </a:r>
            <a:endParaRPr lang="fr-FR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Scrum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master : in charge for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scrum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adoption, adaptation and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following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in the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project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Team : self-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sufficient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self-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managed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pool of business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analysts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developers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testers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in charge for the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product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build</a:t>
            </a:r>
            <a:r>
              <a:rPr lang="fr-F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and </a:t>
            </a:r>
            <a:r>
              <a:rPr lang="fr-FR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delivery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358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Scrum</a:t>
            </a:r>
            <a:r>
              <a:rPr lang="fr-FR" dirty="0" smtClean="0"/>
              <a:t> :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units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 and </a:t>
            </a:r>
            <a:r>
              <a:rPr lang="fr-FR" dirty="0" err="1" smtClean="0"/>
              <a:t>follow</a:t>
            </a:r>
            <a:r>
              <a:rPr lang="fr-FR" dirty="0" smtClean="0"/>
              <a:t>-up </a:t>
            </a:r>
            <a:r>
              <a:rPr lang="fr-FR" dirty="0" err="1" smtClean="0"/>
              <a:t>dashboard</a:t>
            </a:r>
            <a:endParaRPr lang="en-US" dirty="0"/>
          </a:p>
        </p:txBody>
      </p:sp>
      <p:pic>
        <p:nvPicPr>
          <p:cNvPr id="4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15" y="2126428"/>
            <a:ext cx="6070577" cy="4511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23" y="2141926"/>
            <a:ext cx="3709398" cy="2127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345" y="4843226"/>
            <a:ext cx="3735479" cy="1763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28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25184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roots</a:t>
            </a:r>
            <a:r>
              <a:rPr lang="fr-FR" dirty="0" smtClean="0"/>
              <a:t> of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delivery</a:t>
            </a:r>
            <a:endParaRPr lang="fr-FR" dirty="0" smtClean="0"/>
          </a:p>
          <a:p>
            <a:endParaRPr lang="fr-FR" dirty="0"/>
          </a:p>
          <a:p>
            <a:r>
              <a:rPr lang="en-US" dirty="0">
                <a:latin typeface="Trebuchet MS" charset="0"/>
              </a:rPr>
              <a:t>Business, testing and development teams collaboration</a:t>
            </a:r>
          </a:p>
          <a:p>
            <a:endParaRPr lang="fr-FR" dirty="0" smtClean="0"/>
          </a:p>
          <a:p>
            <a:r>
              <a:rPr lang="fr-FR" dirty="0"/>
              <a:t>Software </a:t>
            </a:r>
            <a:r>
              <a:rPr lang="fr-FR" dirty="0" err="1"/>
              <a:t>craftmanship</a:t>
            </a:r>
            <a:endParaRPr lang="fr-FR" dirty="0"/>
          </a:p>
          <a:p>
            <a:endParaRPr lang="fr-FR" dirty="0" smtClean="0"/>
          </a:p>
          <a:p>
            <a:r>
              <a:rPr lang="en-US" dirty="0">
                <a:latin typeface="Trebuchet MS" charset="0"/>
              </a:rPr>
              <a:t>Development and ops teams collaboration</a:t>
            </a:r>
          </a:p>
          <a:p>
            <a:endParaRPr lang="fr-FR" dirty="0" smtClean="0"/>
          </a:p>
          <a:p>
            <a:r>
              <a:rPr lang="en-US" dirty="0">
                <a:latin typeface="Trebuchet MS" charset="0"/>
              </a:rPr>
              <a:t>Measurement and monitoring</a:t>
            </a:r>
          </a:p>
          <a:p>
            <a:endParaRPr lang="fr-FR" dirty="0" smtClean="0"/>
          </a:p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0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Scrum</a:t>
            </a:r>
            <a:r>
              <a:rPr lang="fr-FR" dirty="0" smtClean="0"/>
              <a:t> : </a:t>
            </a:r>
            <a:r>
              <a:rPr lang="fr-FR" dirty="0" err="1" smtClean="0"/>
              <a:t>measurement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Units</a:t>
            </a:r>
            <a:r>
              <a:rPr lang="fr-FR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of </a:t>
            </a:r>
            <a:r>
              <a:rPr lang="fr-FR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work</a:t>
            </a:r>
            <a:r>
              <a:rPr lang="fr-FR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= story points</a:t>
            </a:r>
          </a:p>
          <a:p>
            <a:pPr lvl="1"/>
            <a:r>
              <a:rPr lang="fr-FR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 </a:t>
            </a:r>
            <a:r>
              <a:rPr lang="fr-FR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shirt</a:t>
            </a:r>
            <a:r>
              <a:rPr lang="fr-FR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size, </a:t>
            </a:r>
            <a:r>
              <a:rPr lang="fr-FR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Fibonacci</a:t>
            </a:r>
            <a:r>
              <a:rPr lang="fr-FR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suite…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fr-FR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Capacity</a:t>
            </a:r>
            <a:r>
              <a:rPr lang="fr-FR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of the team = </a:t>
            </a:r>
            <a:r>
              <a:rPr lang="fr-FR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velocity</a:t>
            </a:r>
            <a:endParaRPr lang="fr-FR" sz="2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lvl="1"/>
            <a:r>
              <a:rPr lang="fr-FR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#story points/sprint</a:t>
            </a:r>
          </a:p>
          <a:p>
            <a:r>
              <a:rPr lang="fr-FR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Follow</a:t>
            </a:r>
            <a:r>
              <a:rPr lang="fr-FR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-up = </a:t>
            </a:r>
            <a:r>
              <a:rPr lang="fr-FR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burndown</a:t>
            </a:r>
            <a:r>
              <a:rPr lang="fr-FR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chart</a:t>
            </a:r>
            <a:endParaRPr lang="en-US" sz="2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761" y="2547257"/>
            <a:ext cx="5817031" cy="4014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3" y="4555425"/>
            <a:ext cx="5469323" cy="2006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42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alibri Light" charset="0"/>
              </a:rPr>
              <a:t>Kanban : </a:t>
            </a:r>
            <a:r>
              <a:rPr lang="fr-FR" dirty="0" err="1" smtClean="0">
                <a:latin typeface="Calibri Light" charset="0"/>
              </a:rPr>
              <a:t>principles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smtClean="0"/>
              <a:t>Lean-</a:t>
            </a:r>
            <a:r>
              <a:rPr lang="fr-FR" dirty="0" err="1" smtClean="0"/>
              <a:t>inspired</a:t>
            </a:r>
            <a:r>
              <a:rPr lang="fr-FR" dirty="0" smtClean="0"/>
              <a:t> (Toyota)</a:t>
            </a:r>
          </a:p>
          <a:p>
            <a:r>
              <a:rPr lang="fr-FR" dirty="0" smtClean="0"/>
              <a:t>Flow-</a:t>
            </a:r>
            <a:r>
              <a:rPr lang="fr-FR" dirty="0" err="1" smtClean="0"/>
              <a:t>oriented</a:t>
            </a:r>
            <a:endParaRPr lang="fr-FR" dirty="0"/>
          </a:p>
          <a:p>
            <a:r>
              <a:rPr lang="fr-FR" dirty="0" err="1" smtClean="0"/>
              <a:t>Focuses</a:t>
            </a:r>
            <a:r>
              <a:rPr lang="fr-FR" dirty="0" smtClean="0"/>
              <a:t> on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endParaRPr lang="fr-FR" dirty="0" smtClean="0"/>
          </a:p>
          <a:p>
            <a:r>
              <a:rPr lang="fr-FR" dirty="0" smtClean="0"/>
              <a:t>No </a:t>
            </a:r>
            <a:r>
              <a:rPr lang="fr-FR" dirty="0" err="1" smtClean="0"/>
              <a:t>roles</a:t>
            </a:r>
            <a:r>
              <a:rPr lang="fr-FR" dirty="0" smtClean="0"/>
              <a:t>/</a:t>
            </a:r>
            <a:r>
              <a:rPr lang="fr-FR" dirty="0" err="1" smtClean="0"/>
              <a:t>ceremonials</a:t>
            </a:r>
            <a:endParaRPr lang="fr-FR" dirty="0" smtClean="0"/>
          </a:p>
          <a:p>
            <a:r>
              <a:rPr lang="fr-FR" dirty="0" smtClean="0"/>
              <a:t>Lead/Cycle time </a:t>
            </a: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86" y="2158258"/>
            <a:ext cx="7138054" cy="4391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3" y="4662362"/>
            <a:ext cx="2700115" cy="1776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48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vs Kanban : which one?</a:t>
            </a:r>
            <a:endParaRPr lang="en-US" dirty="0"/>
          </a:p>
        </p:txBody>
      </p:sp>
      <p:graphicFrame>
        <p:nvGraphicFramePr>
          <p:cNvPr id="4" name="Tableau 3"/>
          <p:cNvGraphicFramePr/>
          <p:nvPr>
            <p:extLst>
              <p:ext uri="{D42A27DB-BD31-4B8C-83A1-F6EECF244321}">
                <p14:modId xmlns:p14="http://schemas.microsoft.com/office/powerpoint/2010/main" val="1683786816"/>
              </p:ext>
            </p:extLst>
          </p:nvPr>
        </p:nvGraphicFramePr>
        <p:xfrm>
          <a:off x="581248" y="2437221"/>
          <a:ext cx="11089524" cy="4077410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2653578">
                  <a:extLst>
                    <a:ext uri="{9D8B030D-6E8A-4147-A177-3AD203B41FA5}">
                      <a16:colId xmlns:a16="http://schemas.microsoft.com/office/drawing/2014/main" val="472985619"/>
                    </a:ext>
                  </a:extLst>
                </a:gridCol>
                <a:gridCol w="4842344">
                  <a:extLst>
                    <a:ext uri="{9D8B030D-6E8A-4147-A177-3AD203B41FA5}">
                      <a16:colId xmlns:a16="http://schemas.microsoft.com/office/drawing/2014/main" val="1542351177"/>
                    </a:ext>
                  </a:extLst>
                </a:gridCol>
                <a:gridCol w="3593602">
                  <a:extLst>
                    <a:ext uri="{9D8B030D-6E8A-4147-A177-3AD203B41FA5}">
                      <a16:colId xmlns:a16="http://schemas.microsoft.com/office/drawing/2014/main" val="146106150"/>
                    </a:ext>
                  </a:extLst>
                </a:gridCol>
              </a:tblGrid>
              <a:tr h="59626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rgbClr val="20508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SCRUM</a:t>
                      </a:r>
                      <a:endParaRPr lang="fr-FR" sz="1050" dirty="0">
                        <a:solidFill>
                          <a:srgbClr val="20508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KANBAN</a:t>
                      </a:r>
                      <a:endParaRPr lang="fr-FR" sz="1050">
                        <a:solidFill>
                          <a:srgbClr val="20508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932413348"/>
                  </a:ext>
                </a:extLst>
              </a:tr>
              <a:tr h="47821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Cadence</a:t>
                      </a:r>
                      <a:endParaRPr lang="fr-FR" sz="1200" dirty="0">
                        <a:solidFill>
                          <a:srgbClr val="20508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Regular </a:t>
                      </a:r>
                      <a:r>
                        <a:rPr lang="fr-FR" sz="1050" dirty="0" err="1">
                          <a:effectLst/>
                        </a:rPr>
                        <a:t>fixed</a:t>
                      </a:r>
                      <a:r>
                        <a:rPr lang="fr-FR" sz="1050" dirty="0">
                          <a:effectLst/>
                        </a:rPr>
                        <a:t> </a:t>
                      </a:r>
                      <a:r>
                        <a:rPr lang="fr-FR" sz="1050" dirty="0" err="1">
                          <a:effectLst/>
                        </a:rPr>
                        <a:t>length</a:t>
                      </a:r>
                      <a:r>
                        <a:rPr lang="fr-FR" sz="1050" dirty="0">
                          <a:effectLst/>
                        </a:rPr>
                        <a:t> sprints (</a:t>
                      </a:r>
                      <a:r>
                        <a:rPr lang="fr-FR" sz="1050" dirty="0" err="1">
                          <a:effectLst/>
                        </a:rPr>
                        <a:t>ie</a:t>
                      </a:r>
                      <a:r>
                        <a:rPr lang="fr-FR" sz="1050" dirty="0">
                          <a:effectLst/>
                        </a:rPr>
                        <a:t>, 2 </a:t>
                      </a:r>
                      <a:r>
                        <a:rPr lang="fr-FR" sz="1050" dirty="0" err="1">
                          <a:effectLst/>
                        </a:rPr>
                        <a:t>weeks</a:t>
                      </a:r>
                      <a:r>
                        <a:rPr lang="fr-FR" sz="1050" dirty="0">
                          <a:effectLst/>
                        </a:rPr>
                        <a:t>)</a:t>
                      </a:r>
                      <a:endParaRPr lang="fr-FR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 dirty="0" err="1">
                          <a:effectLst/>
                        </a:rPr>
                        <a:t>Continuous</a:t>
                      </a:r>
                      <a:r>
                        <a:rPr lang="fr-FR" sz="1050" dirty="0">
                          <a:effectLst/>
                        </a:rPr>
                        <a:t> flow</a:t>
                      </a:r>
                      <a:endParaRPr lang="fr-FR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783181694"/>
                  </a:ext>
                </a:extLst>
              </a:tr>
              <a:tr h="6097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Release </a:t>
                      </a:r>
                      <a:r>
                        <a:rPr lang="fr-FR" sz="1200" dirty="0" err="1">
                          <a:effectLst/>
                        </a:rPr>
                        <a:t>methodology</a:t>
                      </a:r>
                      <a:endParaRPr lang="fr-FR" sz="1200" dirty="0">
                        <a:solidFill>
                          <a:srgbClr val="20508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At the end of </a:t>
                      </a:r>
                      <a:r>
                        <a:rPr lang="fr-FR" sz="1050" dirty="0" err="1">
                          <a:effectLst/>
                        </a:rPr>
                        <a:t>each</a:t>
                      </a:r>
                      <a:r>
                        <a:rPr lang="fr-FR" sz="1050" dirty="0">
                          <a:effectLst/>
                        </a:rPr>
                        <a:t> sprint if </a:t>
                      </a:r>
                      <a:r>
                        <a:rPr lang="fr-FR" sz="1050" dirty="0" err="1">
                          <a:effectLst/>
                        </a:rPr>
                        <a:t>approved</a:t>
                      </a:r>
                      <a:r>
                        <a:rPr lang="fr-FR" sz="1050" dirty="0">
                          <a:effectLst/>
                        </a:rPr>
                        <a:t> by the </a:t>
                      </a:r>
                      <a:r>
                        <a:rPr lang="fr-FR" sz="1050" dirty="0" err="1">
                          <a:effectLst/>
                        </a:rPr>
                        <a:t>product</a:t>
                      </a:r>
                      <a:r>
                        <a:rPr lang="fr-FR" sz="1050" dirty="0">
                          <a:effectLst/>
                        </a:rPr>
                        <a:t> </a:t>
                      </a:r>
                      <a:r>
                        <a:rPr lang="fr-FR" sz="1050" dirty="0" err="1">
                          <a:effectLst/>
                        </a:rPr>
                        <a:t>owner</a:t>
                      </a:r>
                      <a:endParaRPr lang="fr-FR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 dirty="0" err="1">
                          <a:effectLst/>
                        </a:rPr>
                        <a:t>Continuous</a:t>
                      </a:r>
                      <a:r>
                        <a:rPr lang="fr-FR" sz="1050" dirty="0">
                          <a:effectLst/>
                        </a:rPr>
                        <a:t> </a:t>
                      </a:r>
                      <a:r>
                        <a:rPr lang="fr-FR" sz="1050" dirty="0" err="1">
                          <a:effectLst/>
                        </a:rPr>
                        <a:t>delivery</a:t>
                      </a:r>
                      <a:r>
                        <a:rPr lang="fr-FR" sz="1050" dirty="0">
                          <a:effectLst/>
                        </a:rPr>
                        <a:t> or at the </a:t>
                      </a:r>
                      <a:r>
                        <a:rPr lang="fr-FR" sz="1050" dirty="0" err="1">
                          <a:effectLst/>
                        </a:rPr>
                        <a:t>team's</a:t>
                      </a:r>
                      <a:r>
                        <a:rPr lang="fr-FR" sz="1050" dirty="0">
                          <a:effectLst/>
                        </a:rPr>
                        <a:t> </a:t>
                      </a:r>
                      <a:r>
                        <a:rPr lang="fr-FR" sz="1050" dirty="0" err="1">
                          <a:effectLst/>
                        </a:rPr>
                        <a:t>discretion</a:t>
                      </a:r>
                      <a:endParaRPr lang="fr-FR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342420034"/>
                  </a:ext>
                </a:extLst>
              </a:tr>
              <a:tr h="74133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Roles</a:t>
                      </a:r>
                      <a:endParaRPr lang="fr-FR" sz="1200" dirty="0">
                        <a:solidFill>
                          <a:srgbClr val="20508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Product owner, scrum master, development team</a:t>
                      </a:r>
                      <a:endParaRPr lang="fr-FR" sz="105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No </a:t>
                      </a:r>
                      <a:r>
                        <a:rPr lang="fr-FR" sz="1050" dirty="0" err="1">
                          <a:effectLst/>
                        </a:rPr>
                        <a:t>existing</a:t>
                      </a:r>
                      <a:r>
                        <a:rPr lang="fr-FR" sz="1050" dirty="0">
                          <a:effectLst/>
                        </a:rPr>
                        <a:t> </a:t>
                      </a:r>
                      <a:r>
                        <a:rPr lang="fr-FR" sz="1050" dirty="0" err="1">
                          <a:effectLst/>
                        </a:rPr>
                        <a:t>roles</a:t>
                      </a:r>
                      <a:r>
                        <a:rPr lang="fr-FR" sz="1050" dirty="0">
                          <a:effectLst/>
                        </a:rPr>
                        <a:t>. </a:t>
                      </a:r>
                      <a:r>
                        <a:rPr lang="fr-FR" sz="1050" dirty="0" err="1">
                          <a:effectLst/>
                        </a:rPr>
                        <a:t>Some</a:t>
                      </a:r>
                      <a:r>
                        <a:rPr lang="fr-FR" sz="1050" dirty="0">
                          <a:effectLst/>
                        </a:rPr>
                        <a:t> teams </a:t>
                      </a:r>
                      <a:r>
                        <a:rPr lang="fr-FR" sz="1050" dirty="0" err="1">
                          <a:effectLst/>
                        </a:rPr>
                        <a:t>enlist</a:t>
                      </a:r>
                      <a:r>
                        <a:rPr lang="fr-FR" sz="1050" dirty="0">
                          <a:effectLst/>
                        </a:rPr>
                        <a:t> the help of an agile coach.</a:t>
                      </a:r>
                      <a:endParaRPr lang="fr-FR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119616865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Key </a:t>
                      </a:r>
                      <a:r>
                        <a:rPr lang="fr-FR" sz="1200" dirty="0" err="1">
                          <a:effectLst/>
                        </a:rPr>
                        <a:t>metrics</a:t>
                      </a:r>
                      <a:endParaRPr lang="fr-FR" sz="1200" dirty="0">
                        <a:solidFill>
                          <a:srgbClr val="20508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Velocity</a:t>
                      </a:r>
                      <a:endParaRPr lang="fr-FR" sz="105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Cycle time</a:t>
                      </a:r>
                      <a:endParaRPr lang="fr-FR" sz="105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489074224"/>
                  </a:ext>
                </a:extLst>
              </a:tr>
              <a:tr h="12675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Change </a:t>
                      </a:r>
                      <a:r>
                        <a:rPr lang="fr-FR" sz="1200" dirty="0" err="1">
                          <a:effectLst/>
                        </a:rPr>
                        <a:t>philosophy</a:t>
                      </a:r>
                      <a:endParaRPr lang="fr-FR" sz="1200" dirty="0">
                        <a:solidFill>
                          <a:srgbClr val="20508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Teams should strive to not make changes to the sprint forecast during the sprint. Doing so compromises learnings around estimation.</a:t>
                      </a:r>
                      <a:endParaRPr lang="fr-FR" sz="105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Change </a:t>
                      </a:r>
                      <a:r>
                        <a:rPr lang="fr-FR" sz="1050" dirty="0" err="1">
                          <a:effectLst/>
                        </a:rPr>
                        <a:t>can</a:t>
                      </a:r>
                      <a:r>
                        <a:rPr lang="fr-FR" sz="1050" dirty="0">
                          <a:effectLst/>
                        </a:rPr>
                        <a:t> </a:t>
                      </a:r>
                      <a:r>
                        <a:rPr lang="fr-FR" sz="1050" dirty="0" err="1">
                          <a:effectLst/>
                        </a:rPr>
                        <a:t>happen</a:t>
                      </a:r>
                      <a:r>
                        <a:rPr lang="fr-FR" sz="1050" dirty="0">
                          <a:effectLst/>
                        </a:rPr>
                        <a:t> at </a:t>
                      </a:r>
                      <a:r>
                        <a:rPr lang="fr-FR" sz="1050" dirty="0" err="1">
                          <a:effectLst/>
                        </a:rPr>
                        <a:t>any</a:t>
                      </a:r>
                      <a:r>
                        <a:rPr lang="fr-FR" sz="1050" dirty="0">
                          <a:effectLst/>
                        </a:rPr>
                        <a:t> time</a:t>
                      </a:r>
                      <a:endParaRPr lang="fr-FR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55550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18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 your implementation : SGCIB ARC COC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9338" y="2047285"/>
            <a:ext cx="11587795" cy="46610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Our team :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Experienced</a:t>
            </a:r>
            <a:r>
              <a:rPr lang="fr-FR" dirty="0" smtClean="0"/>
              <a:t>, multi </a:t>
            </a:r>
            <a:r>
              <a:rPr lang="fr-FR" dirty="0" err="1" smtClean="0"/>
              <a:t>technologic</a:t>
            </a:r>
            <a:r>
              <a:rPr lang="fr-FR" dirty="0" smtClean="0"/>
              <a:t>, transversal team</a:t>
            </a:r>
          </a:p>
          <a:p>
            <a:endParaRPr lang="fr-FR" dirty="0" smtClean="0"/>
          </a:p>
          <a:p>
            <a:r>
              <a:rPr lang="fr-FR" dirty="0" smtClean="0"/>
              <a:t>15 </a:t>
            </a:r>
            <a:r>
              <a:rPr lang="fr-FR" dirty="0" err="1" smtClean="0"/>
              <a:t>members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Finaxys</a:t>
            </a:r>
            <a:r>
              <a:rPr lang="fr-FR" dirty="0" smtClean="0"/>
              <a:t> </a:t>
            </a:r>
            <a:r>
              <a:rPr lang="fr-FR" dirty="0" err="1" smtClean="0"/>
              <a:t>members</a:t>
            </a:r>
            <a:r>
              <a:rPr lang="fr-FR" dirty="0" smtClean="0"/>
              <a:t> (+ 10 SG Bangalore </a:t>
            </a:r>
            <a:r>
              <a:rPr lang="fr-FR" dirty="0" err="1" smtClean="0"/>
              <a:t>teammates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Extended scope of </a:t>
            </a:r>
            <a:r>
              <a:rPr lang="fr-FR" dirty="0" err="1" smtClean="0"/>
              <a:t>activities</a:t>
            </a:r>
            <a:r>
              <a:rPr lang="fr-FR" dirty="0" smtClean="0"/>
              <a:t> : training, expertise, coaching, support, </a:t>
            </a:r>
            <a:r>
              <a:rPr lang="fr-FR" dirty="0" err="1" smtClean="0"/>
              <a:t>development</a:t>
            </a:r>
            <a:r>
              <a:rPr lang="fr-FR" dirty="0" smtClean="0"/>
              <a:t>…</a:t>
            </a:r>
          </a:p>
          <a:p>
            <a:endParaRPr lang="fr-FR" dirty="0" smtClean="0"/>
          </a:p>
          <a:p>
            <a:r>
              <a:rPr lang="fr-FR" dirty="0" smtClean="0"/>
              <a:t>Limited </a:t>
            </a: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baseline</a:t>
            </a:r>
            <a:r>
              <a:rPr lang="fr-FR" dirty="0" smtClean="0"/>
              <a:t> </a:t>
            </a:r>
            <a:r>
              <a:rPr lang="fr-FR" dirty="0" err="1" smtClean="0"/>
              <a:t>financing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err="1" smtClean="0"/>
              <a:t>Almost</a:t>
            </a:r>
            <a:r>
              <a:rPr lang="fr-FR" dirty="0" smtClean="0"/>
              <a:t> all </a:t>
            </a:r>
            <a:r>
              <a:rPr lang="fr-FR" dirty="0" err="1" smtClean="0"/>
              <a:t>requests</a:t>
            </a:r>
            <a:r>
              <a:rPr lang="fr-FR" dirty="0" smtClean="0"/>
              <a:t> are </a:t>
            </a:r>
            <a:r>
              <a:rPr lang="fr-FR" dirty="0" err="1" smtClean="0"/>
              <a:t>external</a:t>
            </a:r>
            <a:r>
              <a:rPr lang="fr-FR" dirty="0" smtClean="0"/>
              <a:t>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r>
              <a:rPr lang="fr-FR" dirty="0" smtClean="0"/>
              <a:t> </a:t>
            </a:r>
            <a:r>
              <a:rPr lang="fr-FR" dirty="0" err="1" smtClean="0"/>
              <a:t>owners</a:t>
            </a:r>
            <a:r>
              <a:rPr lang="fr-FR" dirty="0" smtClean="0"/>
              <a:t>, </a:t>
            </a:r>
            <a:r>
              <a:rPr lang="fr-FR" dirty="0" err="1" smtClean="0"/>
              <a:t>users</a:t>
            </a:r>
            <a:r>
              <a:rPr lang="fr-FR" dirty="0" smtClean="0"/>
              <a:t>, management)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 your implementation : SGCIB ARC COC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Our </a:t>
            </a:r>
            <a:r>
              <a:rPr lang="fr-FR" dirty="0" err="1" smtClean="0"/>
              <a:t>implementation</a:t>
            </a:r>
            <a:r>
              <a:rPr lang="fr-FR" dirty="0" smtClean="0"/>
              <a:t> : </a:t>
            </a:r>
            <a:br>
              <a:rPr lang="fr-FR" dirty="0" smtClean="0"/>
            </a:br>
            <a:endParaRPr lang="en-US" dirty="0" smtClean="0"/>
          </a:p>
          <a:p>
            <a:r>
              <a:rPr lang="en-US" dirty="0" smtClean="0"/>
              <a:t>Kanban-like board</a:t>
            </a:r>
          </a:p>
          <a:p>
            <a:endParaRPr lang="en-US" dirty="0" smtClean="0"/>
          </a:p>
          <a:p>
            <a:r>
              <a:rPr lang="en-US" dirty="0" smtClean="0"/>
              <a:t>Daily </a:t>
            </a:r>
            <a:r>
              <a:rPr lang="en-US" dirty="0"/>
              <a:t>meetings “à la scrum”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Individual follow-up</a:t>
            </a:r>
          </a:p>
          <a:p>
            <a:endParaRPr lang="en-US" dirty="0" smtClean="0"/>
          </a:p>
          <a:p>
            <a:r>
              <a:rPr lang="en-US" dirty="0" smtClean="0"/>
              <a:t>No limit per status</a:t>
            </a:r>
          </a:p>
          <a:p>
            <a:endParaRPr lang="en-US" dirty="0"/>
          </a:p>
        </p:txBody>
      </p:sp>
      <p:pic>
        <p:nvPicPr>
          <p:cNvPr id="4" name="Shape 5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6930" y="2220513"/>
            <a:ext cx="5919127" cy="4456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AutoShape 2" descr="Résultat de recherche d'images pour &quot;emoticon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65" y="5766775"/>
            <a:ext cx="648474" cy="63608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465" y="4872306"/>
            <a:ext cx="648474" cy="6360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465" y="3998795"/>
            <a:ext cx="648474" cy="63608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465" y="3086563"/>
            <a:ext cx="648474" cy="6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Agility</a:t>
            </a:r>
            <a:r>
              <a:rPr lang="fr-FR" dirty="0" smtClean="0"/>
              <a:t> : the </a:t>
            </a:r>
            <a:r>
              <a:rPr lang="fr-FR" dirty="0" err="1" smtClean="0"/>
              <a:t>sum</a:t>
            </a:r>
            <a:r>
              <a:rPr lang="fr-FR" dirty="0" smtClean="0"/>
              <a:t> up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1612" y="2319454"/>
            <a:ext cx="9613861" cy="4316477"/>
          </a:xfrm>
        </p:spPr>
        <p:txBody>
          <a:bodyPr>
            <a:normAutofit/>
          </a:bodyPr>
          <a:lstStyle/>
          <a:p>
            <a:r>
              <a:rPr lang="fr-FR" dirty="0" smtClean="0"/>
              <a:t>Business </a:t>
            </a:r>
            <a:r>
              <a:rPr lang="fr-FR" dirty="0" err="1" smtClean="0"/>
              <a:t>analysts</a:t>
            </a:r>
            <a:r>
              <a:rPr lang="fr-FR" dirty="0" smtClean="0"/>
              <a:t> + </a:t>
            </a:r>
            <a:r>
              <a:rPr lang="fr-FR" dirty="0" err="1" smtClean="0"/>
              <a:t>developers</a:t>
            </a:r>
            <a:r>
              <a:rPr lang="fr-FR" dirty="0"/>
              <a:t> </a:t>
            </a:r>
            <a:r>
              <a:rPr lang="fr-FR" dirty="0" smtClean="0"/>
              <a:t>= </a:t>
            </a:r>
            <a:r>
              <a:rPr lang="fr-FR" dirty="0" err="1" smtClean="0"/>
              <a:t>same</a:t>
            </a:r>
            <a:r>
              <a:rPr lang="fr-FR" dirty="0" smtClean="0"/>
              <a:t> team !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err="1" smtClean="0"/>
              <a:t>Fast</a:t>
            </a:r>
            <a:r>
              <a:rPr lang="fr-FR" dirty="0" smtClean="0"/>
              <a:t> feedback </a:t>
            </a:r>
            <a:r>
              <a:rPr lang="fr-FR" dirty="0" err="1" smtClean="0"/>
              <a:t>means</a:t>
            </a:r>
            <a:r>
              <a:rPr lang="fr-FR" dirty="0" smtClean="0"/>
              <a:t> : </a:t>
            </a:r>
            <a:r>
              <a:rPr lang="fr-FR" dirty="0" err="1" smtClean="0"/>
              <a:t>expected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 in time</a:t>
            </a:r>
          </a:p>
          <a:p>
            <a:r>
              <a:rPr lang="fr-FR" dirty="0" err="1" smtClean="0"/>
              <a:t>Mutual</a:t>
            </a:r>
            <a:r>
              <a:rPr lang="fr-FR" dirty="0" smtClean="0"/>
              <a:t> trust </a:t>
            </a:r>
            <a:r>
              <a:rPr lang="fr-FR" dirty="0" err="1" smtClean="0"/>
              <a:t>is</a:t>
            </a:r>
            <a:r>
              <a:rPr lang="fr-FR" dirty="0" smtClean="0"/>
              <a:t> not a gift but a </a:t>
            </a:r>
            <a:r>
              <a:rPr lang="fr-FR" dirty="0" err="1" smtClean="0"/>
              <a:t>reward</a:t>
            </a:r>
            <a:endParaRPr lang="fr-FR" dirty="0" smtClean="0"/>
          </a:p>
          <a:p>
            <a:r>
              <a:rPr lang="fr-FR" dirty="0" smtClean="0"/>
              <a:t>Business/</a:t>
            </a:r>
            <a:r>
              <a:rPr lang="fr-FR" dirty="0" err="1" smtClean="0"/>
              <a:t>developers</a:t>
            </a:r>
            <a:r>
              <a:rPr lang="fr-FR" dirty="0" smtClean="0"/>
              <a:t> collaboration </a:t>
            </a:r>
            <a:r>
              <a:rPr lang="fr-FR" dirty="0" err="1" smtClean="0"/>
              <a:t>is</a:t>
            </a:r>
            <a:r>
              <a:rPr lang="fr-FR" dirty="0" smtClean="0"/>
              <a:t> a marathon</a:t>
            </a:r>
            <a:endParaRPr lang="fr-FR" dirty="0"/>
          </a:p>
          <a:p>
            <a:r>
              <a:rPr lang="fr-FR" dirty="0" err="1" smtClean="0"/>
              <a:t>Choose</a:t>
            </a:r>
            <a:r>
              <a:rPr lang="fr-FR" dirty="0" smtClean="0"/>
              <a:t> agile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appropriate</a:t>
            </a:r>
            <a:r>
              <a:rPr lang="fr-FR" dirty="0" smtClean="0"/>
              <a:t> to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context</a:t>
            </a:r>
            <a:r>
              <a:rPr lang="fr-FR" dirty="0" smtClean="0"/>
              <a:t>!</a:t>
            </a:r>
          </a:p>
          <a:p>
            <a:endParaRPr lang="fr-FR" dirty="0" smtClean="0"/>
          </a:p>
        </p:txBody>
      </p:sp>
      <p:pic>
        <p:nvPicPr>
          <p:cNvPr id="2050" name="Picture 2" descr="Résultat de recherche d'images pour &quot;bonhommes cravat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066" y="2979181"/>
            <a:ext cx="1295400" cy="1295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bonhommes cravat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30" y="2987673"/>
            <a:ext cx="1203703" cy="1286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Résultat de recherche d'images pour &quot;bonhommes cravat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545" y="2987673"/>
            <a:ext cx="705959" cy="1295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8" name="Picture 70" descr="#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18" y="3206747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0" name="Picture 72" descr="#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578" y="3198255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031251" y="3291840"/>
            <a:ext cx="25084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solidFill>
                  <a:srgbClr val="00B050"/>
                </a:solidFill>
              </a:rPr>
              <a:t>INSPECT </a:t>
            </a:r>
            <a:endParaRPr lang="fr-FR" sz="4400" b="1" dirty="0" smtClean="0">
              <a:solidFill>
                <a:srgbClr val="00B050"/>
              </a:solidFill>
            </a:endParaRPr>
          </a:p>
          <a:p>
            <a:pPr algn="ctr"/>
            <a:r>
              <a:rPr lang="fr-FR" sz="4400" b="1" dirty="0" smtClean="0">
                <a:solidFill>
                  <a:srgbClr val="00B050"/>
                </a:solidFill>
              </a:rPr>
              <a:t>AND </a:t>
            </a:r>
          </a:p>
          <a:p>
            <a:pPr algn="ctr"/>
            <a:r>
              <a:rPr lang="fr-FR" sz="4400" b="1" dirty="0" smtClean="0">
                <a:solidFill>
                  <a:srgbClr val="00B050"/>
                </a:solidFill>
              </a:rPr>
              <a:t>ADAPT!</a:t>
            </a:r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7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Practices and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/>
              <a:t>craftmanship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39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Definition</a:t>
            </a:r>
            <a:r>
              <a:rPr lang="fr-FR" dirty="0" smtClean="0"/>
              <a:t> : </a:t>
            </a:r>
            <a:r>
              <a:rPr lang="fr-FR" dirty="0" err="1" smtClean="0"/>
              <a:t>Raising</a:t>
            </a:r>
            <a:r>
              <a:rPr lang="fr-FR" dirty="0" smtClean="0"/>
              <a:t> the bar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49572"/>
            <a:ext cx="9613861" cy="41147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 smtClean="0">
                <a:latin typeface="Trebuchet MS" charset="0"/>
              </a:rPr>
              <a:t>“</a:t>
            </a:r>
            <a:r>
              <a:rPr lang="fr-FR" i="1" dirty="0" err="1" smtClean="0">
                <a:latin typeface="Trebuchet MS" charset="0"/>
              </a:rPr>
              <a:t>Any</a:t>
            </a:r>
            <a:r>
              <a:rPr lang="fr-FR" i="1" dirty="0" smtClean="0">
                <a:latin typeface="Trebuchet MS" charset="0"/>
              </a:rPr>
              <a:t> </a:t>
            </a:r>
            <a:r>
              <a:rPr lang="fr-FR" i="1" dirty="0" err="1" smtClean="0">
                <a:latin typeface="Trebuchet MS" charset="0"/>
              </a:rPr>
              <a:t>fool</a:t>
            </a:r>
            <a:r>
              <a:rPr lang="fr-FR" i="1" dirty="0" smtClean="0">
                <a:latin typeface="Trebuchet MS" charset="0"/>
              </a:rPr>
              <a:t> </a:t>
            </a:r>
            <a:r>
              <a:rPr lang="fr-FR" i="1" dirty="0" err="1" smtClean="0">
                <a:latin typeface="Trebuchet MS" charset="0"/>
              </a:rPr>
              <a:t>can</a:t>
            </a:r>
            <a:r>
              <a:rPr lang="fr-FR" i="1" dirty="0" smtClean="0">
                <a:latin typeface="Trebuchet MS" charset="0"/>
              </a:rPr>
              <a:t> </a:t>
            </a:r>
            <a:r>
              <a:rPr lang="fr-FR" i="1" dirty="0" err="1" smtClean="0">
                <a:latin typeface="Trebuchet MS" charset="0"/>
              </a:rPr>
              <a:t>write</a:t>
            </a:r>
            <a:r>
              <a:rPr lang="fr-FR" i="1" dirty="0" smtClean="0">
                <a:latin typeface="Trebuchet MS" charset="0"/>
              </a:rPr>
              <a:t> code </a:t>
            </a:r>
            <a:r>
              <a:rPr lang="fr-FR" i="1" dirty="0" err="1" smtClean="0">
                <a:latin typeface="Trebuchet MS" charset="0"/>
              </a:rPr>
              <a:t>that</a:t>
            </a:r>
            <a:r>
              <a:rPr lang="fr-FR" i="1" dirty="0" smtClean="0">
                <a:latin typeface="Trebuchet MS" charset="0"/>
              </a:rPr>
              <a:t> a computer </a:t>
            </a:r>
            <a:r>
              <a:rPr lang="fr-FR" i="1" dirty="0" err="1" smtClean="0">
                <a:latin typeface="Trebuchet MS" charset="0"/>
              </a:rPr>
              <a:t>can</a:t>
            </a:r>
            <a:r>
              <a:rPr lang="fr-FR" i="1" dirty="0" smtClean="0">
                <a:latin typeface="Trebuchet MS" charset="0"/>
              </a:rPr>
              <a:t> </a:t>
            </a:r>
            <a:r>
              <a:rPr lang="fr-FR" i="1" dirty="0" err="1" smtClean="0">
                <a:latin typeface="Trebuchet MS" charset="0"/>
              </a:rPr>
              <a:t>understand</a:t>
            </a:r>
            <a:r>
              <a:rPr lang="fr-FR" i="1" dirty="0" smtClean="0">
                <a:latin typeface="Trebuchet MS" charset="0"/>
              </a:rPr>
              <a:t>.</a:t>
            </a:r>
            <a:br>
              <a:rPr lang="fr-FR" i="1" dirty="0" smtClean="0">
                <a:latin typeface="Trebuchet MS" charset="0"/>
              </a:rPr>
            </a:br>
            <a:r>
              <a:rPr lang="fr-FR" i="1" dirty="0" smtClean="0">
                <a:latin typeface="Trebuchet MS" charset="0"/>
              </a:rPr>
              <a:t>Good </a:t>
            </a:r>
            <a:r>
              <a:rPr lang="fr-FR" i="1" dirty="0" err="1" smtClean="0">
                <a:latin typeface="Trebuchet MS" charset="0"/>
              </a:rPr>
              <a:t>programmers</a:t>
            </a:r>
            <a:r>
              <a:rPr lang="fr-FR" i="1" dirty="0" smtClean="0">
                <a:latin typeface="Trebuchet MS" charset="0"/>
              </a:rPr>
              <a:t> </a:t>
            </a:r>
            <a:r>
              <a:rPr lang="fr-FR" i="1" dirty="0" err="1" smtClean="0">
                <a:latin typeface="Trebuchet MS" charset="0"/>
              </a:rPr>
              <a:t>write</a:t>
            </a:r>
            <a:r>
              <a:rPr lang="fr-FR" i="1" dirty="0" smtClean="0">
                <a:latin typeface="Trebuchet MS" charset="0"/>
              </a:rPr>
              <a:t> code </a:t>
            </a:r>
            <a:r>
              <a:rPr lang="fr-FR" i="1" dirty="0" err="1" smtClean="0">
                <a:latin typeface="Trebuchet MS" charset="0"/>
              </a:rPr>
              <a:t>that</a:t>
            </a:r>
            <a:r>
              <a:rPr lang="fr-FR" i="1" dirty="0" smtClean="0">
                <a:latin typeface="Trebuchet MS" charset="0"/>
              </a:rPr>
              <a:t> </a:t>
            </a:r>
            <a:r>
              <a:rPr lang="fr-FR" i="1" dirty="0" err="1" smtClean="0">
                <a:latin typeface="Trebuchet MS" charset="0"/>
              </a:rPr>
              <a:t>human</a:t>
            </a:r>
            <a:r>
              <a:rPr lang="fr-FR" i="1" dirty="0" smtClean="0">
                <a:latin typeface="Trebuchet MS" charset="0"/>
              </a:rPr>
              <a:t> </a:t>
            </a:r>
            <a:r>
              <a:rPr lang="fr-FR" i="1" dirty="0" err="1" smtClean="0">
                <a:latin typeface="Trebuchet MS" charset="0"/>
              </a:rPr>
              <a:t>can</a:t>
            </a:r>
            <a:r>
              <a:rPr lang="fr-FR" i="1" dirty="0" smtClean="0">
                <a:latin typeface="Trebuchet MS" charset="0"/>
              </a:rPr>
              <a:t/>
            </a:r>
            <a:br>
              <a:rPr lang="fr-FR" i="1" dirty="0" smtClean="0">
                <a:latin typeface="Trebuchet MS" charset="0"/>
              </a:rPr>
            </a:br>
            <a:r>
              <a:rPr lang="fr-FR" i="1" dirty="0" err="1" smtClean="0">
                <a:latin typeface="Trebuchet MS" charset="0"/>
              </a:rPr>
              <a:t>understand</a:t>
            </a:r>
            <a:r>
              <a:rPr lang="fr-FR" dirty="0" smtClean="0">
                <a:latin typeface="Trebuchet MS" charset="0"/>
              </a:rPr>
              <a:t>« </a:t>
            </a:r>
            <a:br>
              <a:rPr lang="fr-FR" dirty="0" smtClean="0">
                <a:latin typeface="Trebuchet MS" charset="0"/>
              </a:rPr>
            </a:br>
            <a:r>
              <a:rPr lang="en-US" b="1" i="1" dirty="0" smtClean="0">
                <a:latin typeface="Trebuchet MS" charset="0"/>
              </a:rPr>
              <a:t>					Martin </a:t>
            </a:r>
            <a:r>
              <a:rPr lang="en-US" b="1" i="1" dirty="0">
                <a:latin typeface="Trebuchet MS" charset="0"/>
              </a:rPr>
              <a:t>Fowler</a:t>
            </a:r>
          </a:p>
          <a:p>
            <a:pPr marL="0" indent="0">
              <a:buNone/>
            </a:pPr>
            <a:endParaRPr lang="en-US" i="1" dirty="0" smtClean="0">
              <a:latin typeface="Trebuchet MS" charset="0"/>
            </a:endParaRPr>
          </a:p>
          <a:p>
            <a:pPr marL="0" indent="0">
              <a:buNone/>
            </a:pPr>
            <a:r>
              <a:rPr lang="en-US" i="1" dirty="0" smtClean="0">
                <a:latin typeface="Trebuchet MS" charset="0"/>
              </a:rPr>
              <a:t>Manifesto for Software </a:t>
            </a:r>
            <a:r>
              <a:rPr lang="en-US" i="1" dirty="0" err="1" smtClean="0">
                <a:latin typeface="Trebuchet MS" charset="0"/>
              </a:rPr>
              <a:t>Craftmanship</a:t>
            </a:r>
            <a:r>
              <a:rPr lang="en-US" i="1" dirty="0" smtClean="0">
                <a:latin typeface="Trebuchet MS" charset="0"/>
              </a:rPr>
              <a:t>:</a:t>
            </a:r>
            <a:br>
              <a:rPr lang="en-US" i="1" dirty="0" smtClean="0">
                <a:latin typeface="Trebuchet MS" charset="0"/>
              </a:rPr>
            </a:br>
            <a:r>
              <a:rPr lang="en-US" sz="1800" i="1" u="sng" dirty="0" smtClean="0">
                <a:latin typeface="Trebuchet MS" charset="0"/>
              </a:rPr>
              <a:t>http</a:t>
            </a:r>
            <a:r>
              <a:rPr lang="en-US" sz="1800" i="1" u="sng" dirty="0">
                <a:latin typeface="Trebuchet MS" charset="0"/>
              </a:rPr>
              <a:t>://manifesto.softwarecraftsmanship.org/#/en</a:t>
            </a:r>
          </a:p>
          <a:p>
            <a:pPr marL="0" indent="0">
              <a:buNone/>
            </a:pPr>
            <a:r>
              <a:rPr lang="en-US" i="1" dirty="0" smtClean="0">
                <a:latin typeface="Trebuchet MS" charset="0"/>
              </a:rPr>
              <a:t>As </a:t>
            </a:r>
            <a:r>
              <a:rPr lang="en-US" i="1" dirty="0">
                <a:latin typeface="Trebuchet MS" charset="0"/>
              </a:rPr>
              <a:t>aspiring Software Craftsmen we are raising the bar of professional software development by practicing it and helping others learn the craft. </a:t>
            </a:r>
          </a:p>
        </p:txBody>
      </p:sp>
    </p:spTree>
    <p:extLst>
      <p:ext uri="{BB962C8B-B14F-4D97-AF65-F5344CB8AC3E}">
        <p14:creationId xmlns:p14="http://schemas.microsoft.com/office/powerpoint/2010/main" val="230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Definition</a:t>
            </a:r>
            <a:r>
              <a:rPr lang="fr-FR" dirty="0" smtClean="0"/>
              <a:t> : </a:t>
            </a:r>
            <a:r>
              <a:rPr lang="fr-FR" dirty="0" err="1" smtClean="0"/>
              <a:t>Raising</a:t>
            </a:r>
            <a:r>
              <a:rPr lang="fr-FR" dirty="0" smtClean="0"/>
              <a:t> the bar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2"/>
            <a:ext cx="10902079" cy="41147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latin typeface="Trebuchet MS" charset="0"/>
              </a:rPr>
              <a:t>Through this work we have come to value:</a:t>
            </a:r>
            <a:r>
              <a:rPr lang="en-US" dirty="0"/>
              <a:t> </a:t>
            </a:r>
            <a:endParaRPr lang="en-US" i="1" dirty="0">
              <a:latin typeface="Trebuchet MS" charset="0"/>
            </a:endParaRPr>
          </a:p>
          <a:p>
            <a:pPr marL="0" indent="0">
              <a:buNone/>
            </a:pPr>
            <a:r>
              <a:rPr lang="en-US" i="1" dirty="0">
                <a:latin typeface="Trebuchet MS" charset="0"/>
              </a:rPr>
              <a:t> </a:t>
            </a:r>
            <a:endParaRPr lang="en-US" i="1" dirty="0" smtClean="0">
              <a:latin typeface="Trebuchet MS" charset="0"/>
            </a:endParaRPr>
          </a:p>
          <a:p>
            <a:r>
              <a:rPr lang="en-US" i="1" dirty="0" smtClean="0">
                <a:latin typeface="Trebuchet MS" charset="0"/>
              </a:rPr>
              <a:t>Not </a:t>
            </a:r>
            <a:r>
              <a:rPr lang="en-US" i="1" dirty="0">
                <a:latin typeface="Trebuchet MS" charset="0"/>
              </a:rPr>
              <a:t>only working software, </a:t>
            </a:r>
            <a:br>
              <a:rPr lang="en-US" i="1" dirty="0">
                <a:latin typeface="Trebuchet MS" charset="0"/>
              </a:rPr>
            </a:br>
            <a:r>
              <a:rPr lang="en-US" i="1" dirty="0">
                <a:latin typeface="Trebuchet MS" charset="0"/>
              </a:rPr>
              <a:t>but also </a:t>
            </a:r>
            <a:r>
              <a:rPr lang="en-US" b="1" i="1" dirty="0">
                <a:latin typeface="Trebuchet MS" charset="0"/>
              </a:rPr>
              <a:t>well-crafted software </a:t>
            </a:r>
          </a:p>
          <a:p>
            <a:r>
              <a:rPr lang="en-US" i="1" dirty="0">
                <a:latin typeface="Trebuchet MS" charset="0"/>
              </a:rPr>
              <a:t>Not only responding to change, </a:t>
            </a:r>
            <a:r>
              <a:rPr lang="en-US" i="1" dirty="0" smtClean="0">
                <a:latin typeface="Trebuchet MS" charset="0"/>
              </a:rPr>
              <a:t/>
            </a:r>
            <a:br>
              <a:rPr lang="en-US" i="1" dirty="0" smtClean="0">
                <a:latin typeface="Trebuchet MS" charset="0"/>
              </a:rPr>
            </a:br>
            <a:r>
              <a:rPr lang="en-US" i="1" dirty="0" smtClean="0">
                <a:latin typeface="Trebuchet MS" charset="0"/>
              </a:rPr>
              <a:t>but </a:t>
            </a:r>
            <a:r>
              <a:rPr lang="en-US" i="1" dirty="0">
                <a:latin typeface="Trebuchet MS" charset="0"/>
              </a:rPr>
              <a:t>also </a:t>
            </a:r>
            <a:r>
              <a:rPr lang="en-US" b="1" i="1" dirty="0">
                <a:latin typeface="Trebuchet MS" charset="0"/>
              </a:rPr>
              <a:t>steadily adding value </a:t>
            </a:r>
          </a:p>
          <a:p>
            <a:r>
              <a:rPr lang="en-US" i="1" dirty="0">
                <a:latin typeface="Trebuchet MS" charset="0"/>
              </a:rPr>
              <a:t>Not only individuals and interactions, </a:t>
            </a:r>
            <a:r>
              <a:rPr lang="en-US" i="1" dirty="0" smtClean="0">
                <a:latin typeface="Trebuchet MS" charset="0"/>
              </a:rPr>
              <a:t/>
            </a:r>
            <a:br>
              <a:rPr lang="en-US" i="1" dirty="0" smtClean="0">
                <a:latin typeface="Trebuchet MS" charset="0"/>
              </a:rPr>
            </a:br>
            <a:r>
              <a:rPr lang="en-US" i="1" dirty="0" smtClean="0">
                <a:latin typeface="Trebuchet MS" charset="0"/>
              </a:rPr>
              <a:t>but </a:t>
            </a:r>
            <a:r>
              <a:rPr lang="en-US" i="1" dirty="0">
                <a:latin typeface="Trebuchet MS" charset="0"/>
              </a:rPr>
              <a:t>also a </a:t>
            </a:r>
            <a:r>
              <a:rPr lang="en-US" b="1" i="1" dirty="0">
                <a:latin typeface="Trebuchet MS" charset="0"/>
              </a:rPr>
              <a:t>community of professionals </a:t>
            </a:r>
          </a:p>
          <a:p>
            <a:r>
              <a:rPr lang="en-US" i="1" dirty="0">
                <a:latin typeface="Trebuchet MS" charset="0"/>
              </a:rPr>
              <a:t>Not only customer collaboration, </a:t>
            </a:r>
            <a:r>
              <a:rPr lang="en-US" i="1" dirty="0" smtClean="0">
                <a:latin typeface="Trebuchet MS" charset="0"/>
              </a:rPr>
              <a:t/>
            </a:r>
            <a:br>
              <a:rPr lang="en-US" i="1" dirty="0" smtClean="0">
                <a:latin typeface="Trebuchet MS" charset="0"/>
              </a:rPr>
            </a:br>
            <a:r>
              <a:rPr lang="en-US" i="1" dirty="0" smtClean="0">
                <a:latin typeface="Trebuchet MS" charset="0"/>
              </a:rPr>
              <a:t>but </a:t>
            </a:r>
            <a:r>
              <a:rPr lang="en-US" i="1" dirty="0">
                <a:latin typeface="Trebuchet MS" charset="0"/>
              </a:rPr>
              <a:t>also </a:t>
            </a:r>
            <a:r>
              <a:rPr lang="en-US" b="1" i="1" dirty="0">
                <a:latin typeface="Trebuchet MS" charset="0"/>
              </a:rPr>
              <a:t>productive partnerships </a:t>
            </a:r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35" y="3002144"/>
            <a:ext cx="4943336" cy="3196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349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>
                <a:latin typeface="Calibri Light" charset="0"/>
              </a:rPr>
              <a:t>CRAFTMANSHIP </a:t>
            </a:r>
            <a:r>
              <a:rPr lang="fr" dirty="0" smtClean="0">
                <a:latin typeface="Calibri Light" charset="0"/>
              </a:rPr>
              <a:t>MAIN PRACTICES</a:t>
            </a:r>
            <a:br>
              <a:rPr lang="fr" dirty="0" smtClean="0">
                <a:latin typeface="Calibri Light" charset="0"/>
              </a:rPr>
            </a:br>
            <a:r>
              <a:rPr lang="fr" sz="2400" dirty="0" smtClean="0">
                <a:latin typeface="Calibri Light" charset="0"/>
              </a:rPr>
              <a:t>« Build the right thing, build it right »</a:t>
            </a:r>
            <a:endParaRPr lang="fr-FR" sz="2400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2"/>
            <a:ext cx="10902079" cy="41147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 i="1" dirty="0">
                <a:latin typeface="Trebuchet MS" charset="0"/>
              </a:rPr>
              <a:t>Behavior-Driven Development (BDD)</a:t>
            </a:r>
            <a:r>
              <a:rPr lang="en-US" i="1" dirty="0">
                <a:latin typeface="Trebuchet MS" charset="0"/>
              </a:rPr>
              <a:t> </a:t>
            </a:r>
            <a:br>
              <a:rPr lang="en-US" i="1" dirty="0">
                <a:latin typeface="Trebuchet MS" charset="0"/>
              </a:rPr>
            </a:br>
            <a:r>
              <a:rPr lang="en-US" i="1" dirty="0">
                <a:latin typeface="Trebuchet MS" charset="0"/>
              </a:rPr>
              <a:t>A specification technique to improve communication between PO/BA, QA and Dev team thanks to </a:t>
            </a:r>
            <a:r>
              <a:rPr lang="en-US" b="1" i="1" dirty="0">
                <a:latin typeface="Trebuchet MS" charset="0"/>
              </a:rPr>
              <a:t>business-facing scenarios</a:t>
            </a:r>
            <a:r>
              <a:rPr lang="en-US" i="1" dirty="0">
                <a:latin typeface="Trebuchet MS" charset="0"/>
              </a:rPr>
              <a:t> that also act as automated tests</a:t>
            </a:r>
            <a:r>
              <a:rPr lang="en-US" i="1" dirty="0" smtClean="0">
                <a:latin typeface="Trebuchet MS" charset="0"/>
              </a:rPr>
              <a:t>.</a:t>
            </a:r>
            <a:endParaRPr lang="en-US" b="1" i="1" dirty="0" smtClean="0">
              <a:latin typeface="Trebuchet MS" charset="0"/>
            </a:endParaRPr>
          </a:p>
          <a:p>
            <a:r>
              <a:rPr lang="en-US" b="1" i="1" dirty="0" smtClean="0">
                <a:latin typeface="Trebuchet MS" charset="0"/>
              </a:rPr>
              <a:t>Test Driven Development (TDD)</a:t>
            </a:r>
            <a:r>
              <a:rPr lang="en-US" i="1" dirty="0" smtClean="0">
                <a:latin typeface="Trebuchet MS" charset="0"/>
              </a:rPr>
              <a:t/>
            </a:r>
            <a:br>
              <a:rPr lang="en-US" i="1" dirty="0" smtClean="0">
                <a:latin typeface="Trebuchet MS" charset="0"/>
              </a:rPr>
            </a:br>
            <a:r>
              <a:rPr lang="en-US" i="1" dirty="0" smtClean="0">
                <a:latin typeface="Trebuchet MS" charset="0"/>
              </a:rPr>
              <a:t>A </a:t>
            </a:r>
            <a:r>
              <a:rPr lang="en-US" b="1" i="1" dirty="0" smtClean="0">
                <a:latin typeface="Trebuchet MS" charset="0"/>
              </a:rPr>
              <a:t>Design</a:t>
            </a:r>
            <a:r>
              <a:rPr lang="en-US" i="1" dirty="0" smtClean="0">
                <a:latin typeface="Trebuchet MS" charset="0"/>
              </a:rPr>
              <a:t> technique to craft </a:t>
            </a:r>
            <a:r>
              <a:rPr lang="en-US" b="1" i="1" dirty="0" smtClean="0">
                <a:latin typeface="Trebuchet MS" charset="0"/>
              </a:rPr>
              <a:t>simple code</a:t>
            </a:r>
            <a:r>
              <a:rPr lang="en-US" i="1" dirty="0" smtClean="0">
                <a:latin typeface="Trebuchet MS" charset="0"/>
              </a:rPr>
              <a:t>, cheaper to maintain and evolve; also the only path to </a:t>
            </a:r>
            <a:r>
              <a:rPr lang="en-US" b="1" i="1" dirty="0" smtClean="0">
                <a:latin typeface="Trebuchet MS" charset="0"/>
              </a:rPr>
              <a:t>very high test coverage</a:t>
            </a:r>
            <a:endParaRPr lang="en-US" b="1" i="1" dirty="0">
              <a:latin typeface="Trebuchet MS" charset="0"/>
            </a:endParaRPr>
          </a:p>
          <a:p>
            <a:r>
              <a:rPr lang="en-US" b="1" i="1" dirty="0" smtClean="0">
                <a:latin typeface="Trebuchet MS" charset="0"/>
              </a:rPr>
              <a:t>Testing and refactoring Legacy code</a:t>
            </a:r>
            <a:br>
              <a:rPr lang="en-US" b="1" i="1" dirty="0" smtClean="0">
                <a:latin typeface="Trebuchet MS" charset="0"/>
              </a:rPr>
            </a:br>
            <a:r>
              <a:rPr lang="en-US" i="1" dirty="0" smtClean="0">
                <a:latin typeface="Trebuchet MS" charset="0"/>
              </a:rPr>
              <a:t>Special techniques to deal with the complex challenges of legacy code: hard to test, obscure, hard to change</a:t>
            </a:r>
            <a:r>
              <a:rPr lang="en-US" b="1" i="1" dirty="0" smtClean="0">
                <a:latin typeface="Trebuchet MS" charset="0"/>
              </a:rPr>
              <a:t> </a:t>
            </a:r>
            <a:endParaRPr lang="en-US" b="1" i="1" dirty="0">
              <a:latin typeface="Trebuchet MS" charset="0"/>
            </a:endParaRPr>
          </a:p>
          <a:p>
            <a:r>
              <a:rPr lang="en-US" b="1" i="1" dirty="0" smtClean="0">
                <a:latin typeface="Trebuchet MS" charset="0"/>
              </a:rPr>
              <a:t>Continuous Delivery</a:t>
            </a:r>
            <a:r>
              <a:rPr lang="en-US" i="1" dirty="0" smtClean="0">
                <a:latin typeface="Trebuchet MS" charset="0"/>
              </a:rPr>
              <a:t/>
            </a:r>
            <a:br>
              <a:rPr lang="en-US" i="1" dirty="0" smtClean="0">
                <a:latin typeface="Trebuchet MS" charset="0"/>
              </a:rPr>
            </a:br>
            <a:r>
              <a:rPr lang="en-US" i="1" dirty="0" smtClean="0">
                <a:latin typeface="Trebuchet MS" charset="0"/>
              </a:rPr>
              <a:t>A set of practices from continuous integration to automated deployment, to make deployment to production a non-event, as often as desired</a:t>
            </a:r>
            <a:endParaRPr lang="en-US" i="1" dirty="0"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roots</a:t>
            </a:r>
            <a:r>
              <a:rPr lang="fr-FR" dirty="0" smtClean="0"/>
              <a:t> of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delivery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47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eXtreme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</a:t>
            </a:r>
            <a:r>
              <a:rPr lang="fr-FR" dirty="0" err="1" smtClean="0"/>
              <a:t>principles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3030" y="2336873"/>
            <a:ext cx="11680370" cy="42598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" dirty="0" smtClean="0">
                <a:latin typeface="Calibri" charset="0"/>
              </a:rPr>
              <a:t>« We are one » :</a:t>
            </a:r>
            <a:r>
              <a:rPr lang="fr" dirty="0">
                <a:latin typeface="Calibri" charset="0"/>
              </a:rPr>
              <a:t> </a:t>
            </a:r>
            <a:r>
              <a:rPr lang="fr" dirty="0" smtClean="0">
                <a:latin typeface="Calibri" charset="0"/>
              </a:rPr>
              <a:t>collective ownership, pair programming/review, </a:t>
            </a:r>
            <a:r>
              <a:rPr lang="fr" dirty="0">
                <a:latin typeface="Calibri" charset="0"/>
              </a:rPr>
              <a:t>feedbacks, coding </a:t>
            </a:r>
            <a:r>
              <a:rPr lang="fr" dirty="0" smtClean="0">
                <a:latin typeface="Calibri" charset="0"/>
              </a:rPr>
              <a:t>dojos…</a:t>
            </a:r>
            <a:endParaRPr lang="fr-FR" dirty="0">
              <a:latin typeface="Calibri" charset="0"/>
            </a:endParaRPr>
          </a:p>
          <a:p>
            <a:endParaRPr lang="fr" dirty="0" smtClean="0">
              <a:latin typeface="Calibri" charset="0"/>
            </a:endParaRPr>
          </a:p>
          <a:p>
            <a:r>
              <a:rPr lang="fr" dirty="0" smtClean="0">
                <a:latin typeface="Calibri" charset="0"/>
              </a:rPr>
              <a:t>Communication-oriented</a:t>
            </a:r>
            <a:endParaRPr lang="fr" dirty="0">
              <a:latin typeface="Calibri" charset="0"/>
            </a:endParaRPr>
          </a:p>
          <a:p>
            <a:r>
              <a:rPr lang="fr" dirty="0" smtClean="0">
                <a:latin typeface="Calibri" charset="0"/>
              </a:rPr>
              <a:t>Small iterations =&gt; cheaper and safer</a:t>
            </a:r>
          </a:p>
          <a:p>
            <a:r>
              <a:rPr lang="fr" dirty="0" smtClean="0">
                <a:latin typeface="Calibri" charset="0"/>
              </a:rPr>
              <a:t>Continuous refactoring and simplicity</a:t>
            </a:r>
          </a:p>
          <a:p>
            <a:r>
              <a:rPr lang="fr" dirty="0" smtClean="0">
                <a:latin typeface="Calibri" charset="0"/>
              </a:rPr>
              <a:t>Testing </a:t>
            </a:r>
            <a:r>
              <a:rPr lang="fr" dirty="0">
                <a:latin typeface="Calibri" charset="0"/>
              </a:rPr>
              <a:t>culture : BDD/TDD</a:t>
            </a:r>
            <a:endParaRPr lang="fr-FR" dirty="0">
              <a:latin typeface="Calibri" charset="0"/>
            </a:endParaRPr>
          </a:p>
          <a:p>
            <a:r>
              <a:rPr lang="fr" dirty="0" err="1">
                <a:latin typeface="Calibri" charset="0"/>
              </a:rPr>
              <a:t>Continuous</a:t>
            </a:r>
            <a:r>
              <a:rPr lang="fr" dirty="0">
                <a:latin typeface="Calibri" charset="0"/>
              </a:rPr>
              <a:t> </a:t>
            </a:r>
            <a:r>
              <a:rPr lang="fr" dirty="0" err="1">
                <a:latin typeface="Calibri" charset="0"/>
              </a:rPr>
              <a:t>integration</a:t>
            </a:r>
            <a:endParaRPr lang="fr-FR" dirty="0">
              <a:latin typeface="Calibri" charset="0"/>
            </a:endParaRPr>
          </a:p>
          <a:p>
            <a:r>
              <a:rPr lang="fr" dirty="0">
                <a:latin typeface="Calibri" charset="0"/>
              </a:rPr>
              <a:t>Code </a:t>
            </a:r>
            <a:r>
              <a:rPr lang="fr" dirty="0" err="1">
                <a:latin typeface="Calibri" charset="0"/>
              </a:rPr>
              <a:t>quality</a:t>
            </a:r>
            <a:r>
              <a:rPr lang="fr" dirty="0">
                <a:latin typeface="Calibri" charset="0"/>
              </a:rPr>
              <a:t> </a:t>
            </a:r>
            <a:r>
              <a:rPr lang="fr" dirty="0" err="1">
                <a:latin typeface="Calibri" charset="0"/>
              </a:rPr>
              <a:t>matters</a:t>
            </a:r>
            <a:endParaRPr lang="fr-FR" dirty="0">
              <a:latin typeface="Calibri" charset="0"/>
            </a:endParaRPr>
          </a:p>
          <a:p>
            <a:r>
              <a:rPr lang="fr" dirty="0" err="1">
                <a:latin typeface="Calibri" charset="0"/>
              </a:rPr>
              <a:t>Everything</a:t>
            </a:r>
            <a:r>
              <a:rPr lang="fr" dirty="0">
                <a:latin typeface="Calibri" charset="0"/>
              </a:rPr>
              <a:t> </a:t>
            </a:r>
            <a:r>
              <a:rPr lang="fr" dirty="0" err="1">
                <a:latin typeface="Calibri" charset="0"/>
              </a:rPr>
              <a:t>is</a:t>
            </a:r>
            <a:r>
              <a:rPr lang="fr" dirty="0">
                <a:latin typeface="Calibri" charset="0"/>
              </a:rPr>
              <a:t> </a:t>
            </a:r>
            <a:r>
              <a:rPr lang="fr" dirty="0" err="1">
                <a:latin typeface="Calibri" charset="0"/>
              </a:rPr>
              <a:t>versionned</a:t>
            </a:r>
            <a:endParaRPr lang="fr-FR" dirty="0">
              <a:latin typeface="Calibri" charset="0"/>
            </a:endParaRPr>
          </a:p>
          <a:p>
            <a:endParaRPr lang="fr-FR" dirty="0"/>
          </a:p>
        </p:txBody>
      </p:sp>
      <p:pic>
        <p:nvPicPr>
          <p:cNvPr id="4" name="Image 3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494" y="2949562"/>
            <a:ext cx="4750700" cy="3560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837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eXtreme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: TDD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067542" cy="400949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How to </a:t>
            </a:r>
            <a:r>
              <a:rPr lang="fr-FR" dirty="0" err="1" smtClean="0"/>
              <a:t>be</a:t>
            </a:r>
            <a:r>
              <a:rPr lang="fr-FR" dirty="0" smtClean="0"/>
              <a:t> sure of a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r>
              <a:rPr lang="fr-FR" dirty="0" smtClean="0"/>
              <a:t>? Test </a:t>
            </a:r>
            <a:r>
              <a:rPr lang="fr-FR" dirty="0" err="1" smtClean="0"/>
              <a:t>it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Write the test :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b="1" dirty="0" err="1" smtClean="0"/>
              <a:t>assert</a:t>
            </a:r>
            <a:r>
              <a:rPr lang="fr-FR" b="1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the code </a:t>
            </a:r>
            <a:r>
              <a:rPr lang="fr-FR" dirty="0" err="1" smtClean="0"/>
              <a:t>should</a:t>
            </a:r>
            <a:r>
              <a:rPr lang="fr-FR" dirty="0" smtClean="0"/>
              <a:t> do</a:t>
            </a:r>
          </a:p>
          <a:p>
            <a:r>
              <a:rPr lang="fr-FR" dirty="0" err="1" smtClean="0"/>
              <a:t>Run</a:t>
            </a:r>
            <a:r>
              <a:rPr lang="fr-FR" dirty="0" smtClean="0"/>
              <a:t> the test =&gt; </a:t>
            </a:r>
            <a:r>
              <a:rPr lang="fr-FR" dirty="0" err="1" smtClean="0"/>
              <a:t>it</a:t>
            </a:r>
            <a:r>
              <a:rPr lang="fr-FR" dirty="0" smtClean="0"/>
              <a:t> must </a:t>
            </a:r>
            <a:r>
              <a:rPr lang="fr-FR" dirty="0" err="1" smtClean="0">
                <a:solidFill>
                  <a:srgbClr val="C00000"/>
                </a:solidFill>
              </a:rPr>
              <a:t>fail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smtClean="0"/>
              <a:t>Write the code to test and </a:t>
            </a:r>
            <a:r>
              <a:rPr lang="fr-FR" dirty="0" err="1" smtClean="0"/>
              <a:t>run</a:t>
            </a:r>
            <a:r>
              <a:rPr lang="fr-FR" dirty="0" smtClean="0"/>
              <a:t> the test </a:t>
            </a:r>
            <a:r>
              <a:rPr lang="fr-FR" dirty="0" err="1" smtClean="0"/>
              <a:t>again</a:t>
            </a:r>
            <a:endParaRPr lang="fr-FR" dirty="0" smtClean="0"/>
          </a:p>
          <a:p>
            <a:r>
              <a:rPr lang="fr-FR" dirty="0" smtClean="0"/>
              <a:t>It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00B050"/>
                </a:solidFill>
              </a:rPr>
              <a:t>run</a:t>
            </a:r>
            <a:r>
              <a:rPr lang="fr-FR" dirty="0" smtClean="0"/>
              <a:t>, </a:t>
            </a:r>
            <a:r>
              <a:rPr lang="fr-FR" dirty="0" err="1" smtClean="0"/>
              <a:t>unless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C00000"/>
                </a:solidFill>
              </a:rPr>
              <a:t>correct code/test </a:t>
            </a:r>
            <a:r>
              <a:rPr lang="fr-FR" dirty="0" err="1" smtClean="0">
                <a:solidFill>
                  <a:srgbClr val="C00000"/>
                </a:solidFill>
              </a:rPr>
              <a:t>until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rgbClr val="C00000"/>
                </a:solidFill>
              </a:rPr>
              <a:t>it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rgbClr val="C00000"/>
                </a:solidFill>
              </a:rPr>
              <a:t>does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rgbClr val="C00000"/>
                </a:solidFill>
              </a:rPr>
              <a:t>so</a:t>
            </a:r>
            <a:endParaRPr lang="fr-FR" dirty="0" smtClean="0">
              <a:solidFill>
                <a:srgbClr val="C00000"/>
              </a:solidFill>
            </a:endParaRPr>
          </a:p>
          <a:p>
            <a:r>
              <a:rPr lang="fr-FR" dirty="0" err="1" smtClean="0">
                <a:solidFill>
                  <a:srgbClr val="002060"/>
                </a:solidFill>
              </a:rPr>
              <a:t>Refactor</a:t>
            </a:r>
            <a:r>
              <a:rPr lang="fr-FR" dirty="0" smtClean="0">
                <a:solidFill>
                  <a:srgbClr val="002060"/>
                </a:solidFill>
              </a:rPr>
              <a:t> </a:t>
            </a:r>
            <a:r>
              <a:rPr lang="fr-FR" dirty="0" smtClean="0"/>
              <a:t>the code/tests </a:t>
            </a:r>
            <a:endParaRPr lang="fr-FR" dirty="0" smtClean="0">
              <a:solidFill>
                <a:srgbClr val="002060"/>
              </a:solidFill>
            </a:endParaRPr>
          </a:p>
          <a:p>
            <a:endParaRPr lang="fr-FR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/>
              <a:t> </a:t>
            </a:r>
            <a:r>
              <a:rPr lang="fr-FR" dirty="0" err="1" smtClean="0"/>
              <a:t>Fits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for 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behaviour</a:t>
            </a:r>
            <a:r>
              <a:rPr lang="fr-FR" dirty="0" smtClean="0"/>
              <a:t> validation (</a:t>
            </a:r>
            <a:r>
              <a:rPr lang="fr-FR" dirty="0" err="1" smtClean="0"/>
              <a:t>mocked</a:t>
            </a:r>
            <a:r>
              <a:rPr lang="fr-FR" dirty="0" smtClean="0"/>
              <a:t> unit tests)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/>
              <a:t> Code </a:t>
            </a:r>
            <a:r>
              <a:rPr lang="fr-FR" dirty="0" err="1" smtClean="0"/>
              <a:t>coverage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costly</a:t>
            </a:r>
            <a:r>
              <a:rPr lang="fr-FR" dirty="0" smtClean="0"/>
              <a:t> to </a:t>
            </a:r>
            <a:r>
              <a:rPr lang="fr-FR" dirty="0" err="1" smtClean="0"/>
              <a:t>increase</a:t>
            </a:r>
            <a:r>
              <a:rPr lang="fr-FR" dirty="0" smtClean="0"/>
              <a:t> and hard to </a:t>
            </a:r>
            <a:r>
              <a:rPr lang="fr-FR" dirty="0" err="1" smtClean="0"/>
              <a:t>detect</a:t>
            </a:r>
            <a:r>
              <a:rPr lang="fr-FR" dirty="0" smtClean="0"/>
              <a:t> (mutation tests)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226" y="2754085"/>
            <a:ext cx="2208025" cy="2307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423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eXtreme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: BDD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067542" cy="41727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How to </a:t>
            </a:r>
            <a:r>
              <a:rPr lang="fr-FR" dirty="0" err="1" smtClean="0"/>
              <a:t>be</a:t>
            </a:r>
            <a:r>
              <a:rPr lang="fr-FR" dirty="0" smtClean="0"/>
              <a:t> sure of a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r>
              <a:rPr lang="fr-FR" dirty="0" smtClean="0"/>
              <a:t>? </a:t>
            </a:r>
            <a:r>
              <a:rPr lang="fr-FR" b="1" dirty="0" err="1" smtClean="0"/>
              <a:t>Describe</a:t>
            </a:r>
            <a:r>
              <a:rPr lang="fr-FR" b="1" dirty="0" smtClean="0"/>
              <a:t>, </a:t>
            </a:r>
            <a:r>
              <a:rPr lang="fr-FR" b="1" dirty="0" err="1" smtClean="0"/>
              <a:t>then</a:t>
            </a:r>
            <a:r>
              <a:rPr lang="fr-FR" b="1" dirty="0" smtClean="0"/>
              <a:t> </a:t>
            </a:r>
            <a:r>
              <a:rPr lang="fr-FR" b="1" dirty="0"/>
              <a:t>t</a:t>
            </a:r>
            <a:r>
              <a:rPr lang="fr-FR" b="1" dirty="0" smtClean="0"/>
              <a:t>est </a:t>
            </a:r>
            <a:r>
              <a:rPr lang="fr-FR" b="1" dirty="0" err="1" smtClean="0"/>
              <a:t>it</a:t>
            </a:r>
            <a:r>
              <a:rPr lang="fr-FR" b="1" dirty="0" smtClean="0"/>
              <a:t> </a:t>
            </a:r>
            <a:r>
              <a:rPr lang="fr-FR" dirty="0" smtClean="0"/>
              <a:t>… </a:t>
            </a:r>
          </a:p>
          <a:p>
            <a:r>
              <a:rPr lang="fr-FR" dirty="0" smtClean="0"/>
              <a:t>A </a:t>
            </a:r>
            <a:r>
              <a:rPr lang="fr-FR" dirty="0" err="1" smtClean="0"/>
              <a:t>common</a:t>
            </a:r>
            <a:r>
              <a:rPr lang="fr-FR" dirty="0" smtClean="0"/>
              <a:t> langage (</a:t>
            </a:r>
            <a:r>
              <a:rPr lang="fr-FR" dirty="0" err="1" smtClean="0">
                <a:solidFill>
                  <a:srgbClr val="0070C0"/>
                </a:solidFill>
              </a:rPr>
              <a:t>glossary</a:t>
            </a:r>
            <a:r>
              <a:rPr lang="fr-FR" dirty="0" smtClean="0"/>
              <a:t>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defined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business and </a:t>
            </a:r>
            <a:r>
              <a:rPr lang="fr-FR" dirty="0" err="1" smtClean="0"/>
              <a:t>developers</a:t>
            </a:r>
            <a:endParaRPr lang="fr-FR" dirty="0" smtClean="0"/>
          </a:p>
          <a:p>
            <a:r>
              <a:rPr lang="fr-FR" dirty="0" err="1" smtClean="0"/>
              <a:t>Features</a:t>
            </a:r>
            <a:r>
              <a:rPr lang="fr-FR" dirty="0" smtClean="0"/>
              <a:t> are </a:t>
            </a:r>
            <a:r>
              <a:rPr lang="fr-FR" dirty="0" err="1" smtClean="0"/>
              <a:t>described</a:t>
            </a:r>
            <a:r>
              <a:rPr lang="fr-FR" dirty="0" smtClean="0"/>
              <a:t> </a:t>
            </a:r>
            <a:r>
              <a:rPr lang="fr-FR" b="1" dirty="0" err="1" smtClean="0"/>
              <a:t>together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business, </a:t>
            </a:r>
            <a:r>
              <a:rPr lang="fr-FR" dirty="0" err="1" smtClean="0"/>
              <a:t>developers</a:t>
            </a:r>
            <a:r>
              <a:rPr lang="fr-FR" dirty="0" smtClean="0"/>
              <a:t> and QA</a:t>
            </a:r>
          </a:p>
          <a:p>
            <a:r>
              <a:rPr lang="fr-FR" dirty="0" err="1"/>
              <a:t>S</a:t>
            </a:r>
            <a:r>
              <a:rPr lang="fr-FR" dirty="0" err="1" smtClean="0"/>
              <a:t>pecific</a:t>
            </a:r>
            <a:r>
              <a:rPr lang="fr-FR" dirty="0" smtClean="0"/>
              <a:t> pattern : </a:t>
            </a:r>
            <a:r>
              <a:rPr lang="fr-FR" b="1" dirty="0" err="1" smtClean="0"/>
              <a:t>Given</a:t>
            </a:r>
            <a:r>
              <a:rPr lang="fr-FR" b="1" dirty="0" smtClean="0"/>
              <a:t> &lt;initial-states&gt;, </a:t>
            </a:r>
            <a:r>
              <a:rPr lang="fr-FR" b="1" dirty="0" err="1" smtClean="0"/>
              <a:t>When</a:t>
            </a:r>
            <a:r>
              <a:rPr lang="fr-FR" b="1" dirty="0" smtClean="0"/>
              <a:t> &lt;</a:t>
            </a:r>
            <a:r>
              <a:rPr lang="fr-FR" b="1" dirty="0" err="1" smtClean="0"/>
              <a:t>events</a:t>
            </a:r>
            <a:r>
              <a:rPr lang="fr-FR" b="1" dirty="0" smtClean="0"/>
              <a:t>&gt; </a:t>
            </a:r>
            <a:r>
              <a:rPr lang="fr-FR" b="1" dirty="0" err="1" smtClean="0"/>
              <a:t>Then</a:t>
            </a:r>
            <a:r>
              <a:rPr lang="fr-FR" b="1" dirty="0" smtClean="0"/>
              <a:t> &lt;</a:t>
            </a:r>
            <a:r>
              <a:rPr lang="fr-FR" b="1" dirty="0" err="1" smtClean="0"/>
              <a:t>results</a:t>
            </a:r>
            <a:r>
              <a:rPr lang="fr-FR" b="1" dirty="0" smtClean="0"/>
              <a:t>-of-</a:t>
            </a:r>
            <a:r>
              <a:rPr lang="fr-FR" b="1" dirty="0" err="1" smtClean="0"/>
              <a:t>events</a:t>
            </a:r>
            <a:r>
              <a:rPr lang="fr-FR" b="1" dirty="0" smtClean="0"/>
              <a:t>&gt;</a:t>
            </a:r>
          </a:p>
          <a:p>
            <a:pPr marL="0" indent="0">
              <a:buNone/>
            </a:pPr>
            <a:endParaRPr lang="fr-FR" b="1" dirty="0" smtClean="0"/>
          </a:p>
          <a:p>
            <a:r>
              <a:rPr lang="fr-FR" dirty="0" smtClean="0"/>
              <a:t>In the end,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 … tests, </a:t>
            </a:r>
            <a:r>
              <a:rPr lang="fr-FR" dirty="0" err="1" smtClean="0"/>
              <a:t>so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BDD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aimed</a:t>
            </a:r>
            <a:r>
              <a:rPr lang="fr-FR" dirty="0" smtClean="0"/>
              <a:t> to </a:t>
            </a:r>
            <a:r>
              <a:rPr lang="fr-FR" dirty="0" err="1" smtClean="0"/>
              <a:t>describe</a:t>
            </a:r>
            <a:r>
              <a:rPr lang="fr-FR" dirty="0" smtClean="0"/>
              <a:t>, </a:t>
            </a:r>
            <a:r>
              <a:rPr lang="fr-FR" dirty="0" err="1" smtClean="0"/>
              <a:t>implement</a:t>
            </a:r>
            <a:r>
              <a:rPr lang="fr-FR" dirty="0" smtClean="0"/>
              <a:t> and test </a:t>
            </a:r>
            <a:r>
              <a:rPr lang="fr-FR" dirty="0" err="1" smtClean="0"/>
              <a:t>features</a:t>
            </a:r>
            <a:endParaRPr lang="fr-FR" dirty="0"/>
          </a:p>
          <a:p>
            <a:pPr lvl="1"/>
            <a:r>
              <a:rPr lang="fr-FR" dirty="0" smtClean="0"/>
              <a:t>TDD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 smtClean="0"/>
              <a:t>implement</a:t>
            </a:r>
            <a:r>
              <a:rPr lang="fr-FR" dirty="0" smtClean="0"/>
              <a:t> </a:t>
            </a:r>
            <a:r>
              <a:rPr lang="fr-FR" dirty="0"/>
              <a:t>and test </a:t>
            </a:r>
            <a:r>
              <a:rPr lang="fr-FR" dirty="0" smtClean="0"/>
              <a:t>code parts</a:t>
            </a:r>
          </a:p>
        </p:txBody>
      </p:sp>
    </p:spTree>
    <p:extLst>
      <p:ext uri="{BB962C8B-B14F-4D97-AF65-F5344CB8AC3E}">
        <p14:creationId xmlns:p14="http://schemas.microsoft.com/office/powerpoint/2010/main" val="27005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User story/BDD/TDD by </a:t>
            </a:r>
            <a:r>
              <a:rPr lang="fr-FR" dirty="0" err="1" smtClean="0"/>
              <a:t>example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46956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User story (</a:t>
            </a:r>
            <a:r>
              <a:rPr lang="fr-FR" dirty="0" err="1" smtClean="0"/>
              <a:t>scrum</a:t>
            </a:r>
            <a:r>
              <a:rPr lang="fr-FR" dirty="0" smtClean="0"/>
              <a:t>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Scenario (BDD)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Tests (</a:t>
            </a:r>
            <a:r>
              <a:rPr lang="fr-FR" dirty="0" err="1" smtClean="0"/>
              <a:t>Junit</a:t>
            </a:r>
            <a:r>
              <a:rPr lang="fr-FR" dirty="0" smtClean="0"/>
              <a:t>/</a:t>
            </a:r>
            <a:r>
              <a:rPr lang="fr-FR" dirty="0" err="1" smtClean="0"/>
              <a:t>Jbehave</a:t>
            </a:r>
            <a:r>
              <a:rPr lang="fr-FR" dirty="0" smtClean="0"/>
              <a:t>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Code 	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038" y="2116136"/>
            <a:ext cx="4013344" cy="833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362" y="3259824"/>
            <a:ext cx="2751267" cy="964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382" y="4066140"/>
            <a:ext cx="2351171" cy="1652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172" y="4510351"/>
            <a:ext cx="3187926" cy="1152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131" y="5949654"/>
            <a:ext cx="2195098" cy="792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886" y="5949654"/>
            <a:ext cx="1891212" cy="792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6810" y="5970013"/>
            <a:ext cx="1752447" cy="734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658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tests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067542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smtClean="0"/>
              <a:t>Black box (stubs) / white box (intrusion) tests</a:t>
            </a:r>
          </a:p>
          <a:p>
            <a:endParaRPr lang="fr-FR" dirty="0"/>
          </a:p>
          <a:p>
            <a:r>
              <a:rPr lang="fr-FR" dirty="0" smtClean="0"/>
              <a:t>UI/UX tests (</a:t>
            </a:r>
            <a:r>
              <a:rPr lang="fr-FR" dirty="0" err="1" smtClean="0"/>
              <a:t>browsing</a:t>
            </a:r>
            <a:r>
              <a:rPr lang="fr-FR" dirty="0" smtClean="0"/>
              <a:t>, </a:t>
            </a:r>
            <a:r>
              <a:rPr lang="fr-FR" dirty="0" err="1" smtClean="0"/>
              <a:t>headless</a:t>
            </a:r>
            <a:r>
              <a:rPr lang="fr-FR" dirty="0" smtClean="0"/>
              <a:t>…)</a:t>
            </a:r>
          </a:p>
          <a:p>
            <a:endParaRPr lang="fr-FR" dirty="0"/>
          </a:p>
          <a:p>
            <a:r>
              <a:rPr lang="fr-FR" dirty="0" smtClean="0"/>
              <a:t>Performance tests (stress tests, full volume …)</a:t>
            </a:r>
          </a:p>
          <a:p>
            <a:endParaRPr lang="fr-FR" dirty="0"/>
          </a:p>
          <a:p>
            <a:r>
              <a:rPr lang="fr-FR" dirty="0" err="1" smtClean="0"/>
              <a:t>Other</a:t>
            </a:r>
            <a:r>
              <a:rPr lang="fr-FR" dirty="0" smtClean="0"/>
              <a:t> (mutation </a:t>
            </a:r>
            <a:r>
              <a:rPr lang="fr-FR" dirty="0" err="1" smtClean="0"/>
              <a:t>testing</a:t>
            </a:r>
            <a:r>
              <a:rPr lang="fr-FR" dirty="0" smtClean="0"/>
              <a:t>, </a:t>
            </a:r>
            <a:r>
              <a:rPr lang="fr-FR" dirty="0" err="1" smtClean="0"/>
              <a:t>fuzz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…)</a:t>
            </a:r>
          </a:p>
        </p:txBody>
      </p:sp>
      <p:pic>
        <p:nvPicPr>
          <p:cNvPr id="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19" y="2451832"/>
            <a:ext cx="3972650" cy="3369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55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eXtreme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: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integration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067542" cy="4346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pillar</a:t>
            </a:r>
            <a:r>
              <a:rPr lang="fr-FR" dirty="0"/>
              <a:t> of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delivery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>Goal : check </a:t>
            </a:r>
            <a:r>
              <a:rPr lang="fr-FR" dirty="0" err="1" smtClean="0"/>
              <a:t>continuously</a:t>
            </a:r>
            <a:r>
              <a:rPr lang="fr-FR" dirty="0" smtClean="0"/>
              <a:t> the source code </a:t>
            </a:r>
            <a:r>
              <a:rPr lang="fr-FR" dirty="0" err="1" smtClean="0"/>
              <a:t>produced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1. Source code change </a:t>
            </a:r>
            <a:r>
              <a:rPr lang="fr-FR" dirty="0" err="1" smtClean="0"/>
              <a:t>committed</a:t>
            </a:r>
            <a:endParaRPr lang="fr-FR" dirty="0" smtClean="0"/>
          </a:p>
          <a:p>
            <a:r>
              <a:rPr lang="fr-FR" dirty="0" smtClean="0"/>
              <a:t>2. Change </a:t>
            </a:r>
            <a:r>
              <a:rPr lang="fr-FR" dirty="0" err="1" smtClean="0"/>
              <a:t>detected</a:t>
            </a:r>
            <a:r>
              <a:rPr lang="fr-FR" dirty="0" smtClean="0"/>
              <a:t> and </a:t>
            </a:r>
            <a:r>
              <a:rPr lang="fr-FR" dirty="0" err="1" smtClean="0"/>
              <a:t>retrieved</a:t>
            </a:r>
            <a:endParaRPr lang="fr-FR" dirty="0" smtClean="0"/>
          </a:p>
          <a:p>
            <a:r>
              <a:rPr lang="fr-FR" dirty="0" smtClean="0"/>
              <a:t>3. Code </a:t>
            </a:r>
            <a:r>
              <a:rPr lang="fr-FR" dirty="0" err="1" smtClean="0"/>
              <a:t>built</a:t>
            </a:r>
            <a:endParaRPr lang="fr-FR" dirty="0" smtClean="0"/>
          </a:p>
          <a:p>
            <a:r>
              <a:rPr lang="fr-FR" dirty="0" smtClean="0"/>
              <a:t>4. Code </a:t>
            </a:r>
            <a:r>
              <a:rPr lang="fr-FR" dirty="0" err="1" smtClean="0"/>
              <a:t>tested</a:t>
            </a:r>
            <a:endParaRPr lang="fr-FR" dirty="0" smtClean="0"/>
          </a:p>
          <a:p>
            <a:r>
              <a:rPr lang="fr-FR" dirty="0" smtClean="0"/>
              <a:t>5.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r>
              <a:rPr lang="fr-FR" dirty="0" err="1" smtClean="0"/>
              <a:t>analyzed</a:t>
            </a:r>
            <a:endParaRPr lang="fr-FR" dirty="0" smtClean="0"/>
          </a:p>
          <a:p>
            <a:r>
              <a:rPr lang="fr-FR" dirty="0" smtClean="0"/>
              <a:t>6.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r>
              <a:rPr lang="fr-FR" dirty="0" err="1" smtClean="0"/>
              <a:t>notified</a:t>
            </a:r>
            <a:endParaRPr lang="fr-FR" dirty="0" smtClean="0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26" y="3516086"/>
            <a:ext cx="4652912" cy="3009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8574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/>
              <a:t>eXtreme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: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integration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3" y="2603862"/>
            <a:ext cx="10960045" cy="308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57052" y="2098765"/>
            <a:ext cx="11416937" cy="44413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pillar</a:t>
            </a:r>
            <a:r>
              <a:rPr lang="fr-FR" dirty="0"/>
              <a:t> of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 smtClean="0"/>
              <a:t>delivery</a:t>
            </a:r>
            <a:r>
              <a:rPr lang="fr-FR" dirty="0" smtClean="0"/>
              <a:t> 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… but </a:t>
            </a:r>
            <a:r>
              <a:rPr lang="fr-FR" dirty="0" err="1" smtClean="0"/>
              <a:t>this</a:t>
            </a:r>
            <a:r>
              <a:rPr lang="fr-FR" dirty="0" smtClean="0"/>
              <a:t> has a </a:t>
            </a:r>
            <a:r>
              <a:rPr lang="fr-FR" dirty="0" err="1" smtClean="0"/>
              <a:t>meaning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if </a:t>
            </a:r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versioned</a:t>
            </a:r>
            <a:r>
              <a:rPr lang="fr-FR" dirty="0" smtClean="0"/>
              <a:t>, right?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56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eXtreme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: </a:t>
            </a:r>
            <a:r>
              <a:rPr lang="fr-FR" dirty="0" err="1" smtClean="0"/>
              <a:t>feature</a:t>
            </a:r>
            <a:r>
              <a:rPr lang="fr-FR" dirty="0"/>
              <a:t> </a:t>
            </a:r>
            <a:r>
              <a:rPr lang="fr-FR" dirty="0" err="1" smtClean="0"/>
              <a:t>branching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5136" y="2082870"/>
            <a:ext cx="11067542" cy="4673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     BRANCH      –    COMMIT  – SUBMIT –  REVIEW  –  TEST   -    MERGE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569" y="2082870"/>
            <a:ext cx="9702698" cy="3879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88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matters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067542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smtClean="0"/>
              <a:t>Poor </a:t>
            </a:r>
            <a:r>
              <a:rPr lang="fr-FR" dirty="0" err="1" smtClean="0"/>
              <a:t>quality</a:t>
            </a:r>
            <a:r>
              <a:rPr lang="fr-FR" dirty="0" smtClean="0"/>
              <a:t> software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deserve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delivered</a:t>
            </a:r>
            <a:r>
              <a:rPr lang="fr-FR" dirty="0" smtClean="0"/>
              <a:t> </a:t>
            </a:r>
            <a:r>
              <a:rPr lang="fr-FR" dirty="0" err="1" smtClean="0"/>
              <a:t>continuously</a:t>
            </a:r>
            <a:r>
              <a:rPr lang="fr-FR" dirty="0"/>
              <a:t>!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Continous</a:t>
            </a:r>
            <a:r>
              <a:rPr lang="fr-FR" dirty="0" smtClean="0"/>
              <a:t> </a:t>
            </a:r>
            <a:r>
              <a:rPr lang="fr-FR" dirty="0" err="1" smtClean="0"/>
              <a:t>delivery</a:t>
            </a:r>
            <a:r>
              <a:rPr lang="fr-FR" dirty="0" smtClean="0"/>
              <a:t> =&gt;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checks</a:t>
            </a:r>
            <a:r>
              <a:rPr lang="fr-FR" dirty="0" smtClean="0"/>
              <a:t> on code </a:t>
            </a:r>
            <a:r>
              <a:rPr lang="fr-FR" dirty="0" err="1" smtClean="0"/>
              <a:t>quality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Every</a:t>
            </a:r>
            <a:r>
              <a:rPr lang="fr-FR" dirty="0" smtClean="0"/>
              <a:t> test </a:t>
            </a:r>
            <a:r>
              <a:rPr lang="fr-FR" dirty="0" err="1" smtClean="0"/>
              <a:t>pass</a:t>
            </a:r>
            <a:r>
              <a:rPr lang="fr-FR" dirty="0"/>
              <a:t>!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Sufficient</a:t>
            </a:r>
            <a:r>
              <a:rPr lang="fr-FR" dirty="0" smtClean="0"/>
              <a:t> and efficient test </a:t>
            </a:r>
            <a:r>
              <a:rPr lang="fr-FR" dirty="0" err="1" smtClean="0"/>
              <a:t>coverage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err="1" smtClean="0"/>
              <a:t>Compliant</a:t>
            </a:r>
            <a:r>
              <a:rPr lang="fr-FR" dirty="0" smtClean="0"/>
              <a:t> of the architecture patterns, </a:t>
            </a:r>
            <a:r>
              <a:rPr lang="fr-FR" dirty="0" err="1" smtClean="0"/>
              <a:t>naming</a:t>
            </a:r>
            <a:r>
              <a:rPr lang="fr-FR" dirty="0" smtClean="0"/>
              <a:t>/</a:t>
            </a:r>
            <a:r>
              <a:rPr lang="fr-FR" dirty="0" err="1" smtClean="0"/>
              <a:t>coding</a:t>
            </a:r>
            <a:r>
              <a:rPr lang="fr-FR" dirty="0" smtClean="0"/>
              <a:t> conventions…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4176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067542" cy="4342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smtClean="0"/>
              <a:t>Domain </a:t>
            </a:r>
            <a:r>
              <a:rPr lang="fr-FR" dirty="0" err="1" smtClean="0"/>
              <a:t>driven</a:t>
            </a:r>
            <a:r>
              <a:rPr lang="fr-FR" dirty="0" smtClean="0"/>
              <a:t> design</a:t>
            </a:r>
          </a:p>
          <a:p>
            <a:endParaRPr lang="fr-FR" dirty="0" smtClean="0"/>
          </a:p>
          <a:p>
            <a:r>
              <a:rPr lang="fr-FR" dirty="0" smtClean="0"/>
              <a:t>Hexagonal architecture</a:t>
            </a:r>
          </a:p>
          <a:p>
            <a:endParaRPr lang="fr-FR" dirty="0" smtClean="0"/>
          </a:p>
          <a:p>
            <a:r>
              <a:rPr lang="fr-FR" dirty="0" err="1" smtClean="0"/>
              <a:t>Microservice</a:t>
            </a:r>
            <a:r>
              <a:rPr lang="fr-FR" dirty="0" smtClean="0"/>
              <a:t> architecture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08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>
                <a:latin typeface="Trebuchet MS" charset="0"/>
              </a:rPr>
              <a:t>"Continuous delivery is a set of principles and practices to reduce the cost, time, and risk of delivering incremental changes to users</a:t>
            </a:r>
            <a:r>
              <a:rPr lang="fr-FR" dirty="0">
                <a:latin typeface="Trebuchet MS" charset="0"/>
              </a:rPr>
              <a:t>."</a:t>
            </a:r>
          </a:p>
          <a:p>
            <a:pPr marL="0" indent="0">
              <a:buNone/>
            </a:pPr>
            <a:r>
              <a:rPr lang="en-US" b="1" i="1" dirty="0">
                <a:latin typeface="Trebuchet MS" charset="0"/>
              </a:rPr>
              <a:t>Martin Fowler</a:t>
            </a:r>
          </a:p>
          <a:p>
            <a:pPr marL="0" indent="0">
              <a:buNone/>
            </a:pPr>
            <a:endParaRPr lang="en-US" b="1" dirty="0">
              <a:latin typeface="Trebuchet MS" charset="0"/>
            </a:endParaRPr>
          </a:p>
          <a:p>
            <a:pPr marL="0" indent="0">
              <a:buNone/>
            </a:pPr>
            <a:r>
              <a:rPr lang="en-US" i="1" dirty="0">
                <a:latin typeface="Trebuchet MS" charset="0"/>
              </a:rPr>
              <a:t>Our highest priority is to satisfy the customer through early and continuous delivery of valuable software.</a:t>
            </a:r>
          </a:p>
          <a:p>
            <a:pPr marL="0" indent="0">
              <a:buNone/>
            </a:pPr>
            <a:r>
              <a:rPr lang="en-US" b="1" i="1" dirty="0">
                <a:latin typeface="Trebuchet MS" charset="0"/>
              </a:rPr>
              <a:t>Agile Manifesto</a:t>
            </a:r>
          </a:p>
          <a:p>
            <a:pPr marL="0" indent="0">
              <a:buNone/>
            </a:pPr>
            <a:endParaRPr lang="en-US" b="1" dirty="0">
              <a:latin typeface="Trebuchet MS" charset="0"/>
            </a:endParaRPr>
          </a:p>
          <a:p>
            <a:pPr marL="0" indent="0">
              <a:buNone/>
            </a:pPr>
            <a:r>
              <a:rPr lang="en-US" i="1" dirty="0">
                <a:latin typeface="Trebuchet MS" charset="0"/>
              </a:rPr>
              <a:t>More than a buzzword, continuous delivery is a matter of survival for any </a:t>
            </a:r>
            <a:r>
              <a:rPr lang="en-US" i="1" dirty="0" smtClean="0">
                <a:latin typeface="Trebuchet MS" charset="0"/>
              </a:rPr>
              <a:t>IT company </a:t>
            </a:r>
            <a:r>
              <a:rPr lang="en-US" i="1" dirty="0">
                <a:latin typeface="Trebuchet MS" charset="0"/>
              </a:rPr>
              <a:t>in the next years</a:t>
            </a:r>
          </a:p>
          <a:p>
            <a:pPr marL="0" indent="0">
              <a:buNone/>
            </a:pPr>
            <a:r>
              <a:rPr lang="en-US" i="1" dirty="0" err="1">
                <a:latin typeface="Trebuchet MS" charset="0"/>
              </a:rPr>
              <a:t>Sedat</a:t>
            </a:r>
            <a:r>
              <a:rPr lang="en-US" i="1" dirty="0">
                <a:latin typeface="Trebuchet MS" charset="0"/>
              </a:rPr>
              <a:t> G.</a:t>
            </a:r>
          </a:p>
        </p:txBody>
      </p:sp>
    </p:spTree>
    <p:extLst>
      <p:ext uri="{BB962C8B-B14F-4D97-AF65-F5344CB8AC3E}">
        <p14:creationId xmlns:p14="http://schemas.microsoft.com/office/powerpoint/2010/main" val="4279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>
                <a:latin typeface="Calibri Light" charset="0"/>
              </a:rPr>
              <a:t>CRAFTMANSHIP PRACTICES AND PROCESSES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Collaboration culture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067542" cy="43564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 dirty="0" err="1" smtClean="0"/>
              <a:t>Coding</a:t>
            </a:r>
            <a:r>
              <a:rPr lang="fr-FR" dirty="0" smtClean="0"/>
              <a:t> dojos</a:t>
            </a:r>
          </a:p>
          <a:p>
            <a:endParaRPr lang="fr-FR" dirty="0"/>
          </a:p>
          <a:p>
            <a:r>
              <a:rPr lang="fr-FR" dirty="0" err="1"/>
              <a:t>H</a:t>
            </a:r>
            <a:r>
              <a:rPr lang="fr-FR" dirty="0" err="1" smtClean="0"/>
              <a:t>ackatons</a:t>
            </a:r>
            <a:r>
              <a:rPr lang="fr-FR" dirty="0" smtClean="0"/>
              <a:t> / </a:t>
            </a:r>
            <a:r>
              <a:rPr lang="fr-FR" dirty="0" err="1" smtClean="0"/>
              <a:t>coding</a:t>
            </a:r>
            <a:r>
              <a:rPr lang="fr-FR" dirty="0" smtClean="0"/>
              <a:t> </a:t>
            </a:r>
            <a:r>
              <a:rPr lang="fr-FR" dirty="0" err="1" smtClean="0"/>
              <a:t>games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Meetups</a:t>
            </a:r>
            <a:r>
              <a:rPr lang="fr-FR" dirty="0" smtClean="0"/>
              <a:t> / </a:t>
            </a:r>
            <a:r>
              <a:rPr lang="fr-FR" dirty="0" err="1" smtClean="0"/>
              <a:t>fairs</a:t>
            </a:r>
            <a:r>
              <a:rPr lang="fr-FR" dirty="0" smtClean="0"/>
              <a:t> / </a:t>
            </a:r>
            <a:r>
              <a:rPr lang="fr-FR" dirty="0" err="1" smtClean="0"/>
              <a:t>conferences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Blogs</a:t>
            </a:r>
          </a:p>
          <a:p>
            <a:endParaRPr lang="fr-FR" dirty="0"/>
          </a:p>
          <a:p>
            <a:r>
              <a:rPr lang="fr-FR" dirty="0" err="1" smtClean="0"/>
              <a:t>Community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…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165" y="2288695"/>
            <a:ext cx="1574799" cy="16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_JDdkOjqwlvcE5KON9Fv5luKJ4Sz7QtBE7bjgJrPicPSmRlmz1_lgFUkvdMbvYH0gA3BYVF2Hy8KFZDj2moMcIlX3XOszR_NstUtM5gfFdP3WA03l9LZYtaVYsxnFYIBopDC7cO6S7cG3ldxTB3JF7-t6NBIQOky6Bjx7TLnKfYT9tlZU2aC9gyg0ElMqv3AWd-jjvZELNI5VWLa1EzPvTrHPRWMtwdKIWD7SjfLOaJcIcoglakymA1wu8Jp8PKPO091H1x1RTnrq9vl_I2BEVWSjWStYCRrfc675KvaEmvLdkg0IMRJZ9p1m-dfDUMfI6BfqwSwYdLYjA0LQCT9IpfWbtmaf0DED7HGjY51xxGFYO9u2dQJ47fu4AR6YoUyUFybpxilLRWPGESDK9B1zgpLGTzcS12unGdYMOzTTmlYtSmibOcjH6wakrq50Zgjzng_EXG9RyU5pkEc0P3W5kyfhQ8ADuiguRaENnCJWTwOniH8Ga_dcDQIyE1-8sHMJIpO5BTIexOTaeXBkFxCrkZljPCbfIjpBe2efkTv20Os3thWJ77vQpvcFwwbJxPwpE3A=w1122-h842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194" y="3755578"/>
            <a:ext cx="2634344" cy="19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iuULoGC8MN3eh1hMIJWpW9w8oCJh9Y69scQGK0CShUySKdFym2f1HLJnOaYLJzEfWoztwx4B68Tyd8edcnNaHAhzI1zHsPhRzIalULb61RxgWVc1xXKFDgjfXmdHWOgUR1xsanBs2vasq9A1zekiv1ttO_f69R3n9Qlwz5wFd8dmU15vIe44YH7w4-cgL7AhvWB7lpEDsfsbOrrf1mAY2S0tpasDhThIAzrrCxfL2VHP0ksHrvXdczcEPNar2ohPuO8Y0yory68igLQVlAG5RRkCE33tnzMBAtU6lzXOY3rjEqtKEyzOf9iIXBq2vH3pxSXb6WnSqH1AO0oTcOkdv2p0QJq1UONmGvRX9TwNFUfOq47LmxDEcL5Z4EPPe4cOOJajjBbWwgvZtzrs10OTVgQ2OdaECFiMk3DumGypi5mk-jEQF3movXVUk7xGWYXJ-k3ZFxINpcSQVqggBs2BgHBje6OGsjiAIh1DIXk-2gXShKtr8mk-p9c9s5AxBVq_slThkhNNlBwqQ5cdqTo2NRpXQUGr5yFB6yDgIrfcKlGEGKdB38DBBAt7gfIx91G3MOxN=w1440-h1080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901" y="11187008"/>
            <a:ext cx="976117" cy="73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nM-0FdkN0r7e0WnAalU7fRPkoi0Ir0_UNvq7xri4hWdlKdtlFIfU0x7UlS3DMBdwrBYGOpY0GaN6eDZ5mgqTgIv0fssDW45sZqv27lZCk0OYv7iy43q2sEZh58e4wFPTX3OL5TMTpq9HUKMDgdlx_9DKhuZfkPGOjFhHfWvHWg0VkZNGLzEVLQQ7JhsP-xBVA9DHpjgjOSE3PMDKffNjG4O_QiGkJUgO1Z760iTAxaaGg7xjqcq-thPjwMFF22NkqkjUAWWb2B5EXC-wYvoEn3vVAB2JpX4344K4OaIqluCBvW4_vp4g2HwPf8nQ4jp3Qb3TB6xdyZ3DEj5PcR9M8wY3hj6TtueicER3cpYkk9I5K-5HgO7n8vupehRA2d1AnVUOywnTPbsoNjGSQezMDNAcg4RjGwMNAwdTiqyOlwC7Ma3ghiE-pIcjuRFCskh9pP31vPBzaNqDkNGMJWnEPomeIlmEOF0mK97uIYx_ov1NGCQTYcfvmpCjRvRh_-WIFiuQIBRLP06RdV69UtAZ5RKtCMmV2U5uTjZIYd_ydm4=w1670-h1253-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69" y="1938497"/>
            <a:ext cx="2520164" cy="188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ésultat de recherche d'images pour &quot;finhack6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594" y="2674394"/>
            <a:ext cx="1407559" cy="198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_d3UU-GDM20_0zx0tkGenQKlCLnP4Vn-2zqi0jEqfOQ8ljYpgb3lCz8LD7c2Th62RZKUSblNfpx-K86aZvkGROgJjzNXGN_2PhUc7sNABELu8NdTbpXm8ATd1kYFOltbZdAM37ePs1w9OL4csYJATf14WyNh7cTpaEdSf6GKeuJmKCsWsh1yrEoJ8-rD8bLzt7ZLl1ptRIa_6wdbTSzAa49fhrJ072QYbHBpXbJ2SA8zHUH-2VmxbFHYlNTBDy0dIFv4HE_hY60dcTirmFcmx4_uDesdIwXRBft3qa-sJYvo9gzf-0I7M47oYvRgkFag7vqPofsGM98hZZZJ9usPaZQrPhobQcLtJ8SiGopaH8XLire5gssfKAU3Z3H42ldWGUKWaxCSxy7-IeDX67m_Lq6R72FvjtA0uCdITTufOksOfTDORFW5N7JAMtbWNrX8NcPVeWfJK9Cr8etOUNjRah7aRz8GgZTlbtPU6myHDM_bNgaVzz1aO5hrmZ5at4WlBJXtsTJxrYYre7TTm3-l4PtkmYHjkt3Yte8t845vfr8fqYc-v92F5cyofJNY4XEV4MYt=w1123-h842-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89" y="3591947"/>
            <a:ext cx="2241605" cy="168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LxI7OlN_XgllXuRi5es5oLfxprCjngN6rIMpfP14vzlbO7rhFupZx4EMtjPabFWaQyRdqad6dqUIqmdBG6U9jvuUI3ePJ_ZIoZ-vBlpoLCEuuTI4oJJzoTpToreRdBNF8uUc2dRJEoL8J-cDssNdIgCGbLrdZVzzi9p7C6AUFBjvQzINx9ZYLGjxqlbZmPH8Kp_9DFFMx5WQFItJjOODXL3WkDRtcUR_Hl2h5FH4sw9k4EVcg_-Pgl4-9Myqk9_O5X2d1myUDOFV1m5B2ETAQuLDzKDju4lC97fqtUGTe-6PVt4xAxXg10B2kp6QVKPBylCn852f4eG6NIH9Epys8tvEwrvy2wLq5bdy5mvSzFbH830vosmkV0ZKq6mSyMnhp5cV6JEvlnTifNIrP_da87F6LNSYS7HwN2aF6MY8Q7anCWfUSAux7JTGMEtcBWi46J_I8Wfr7ppXdz359jc53a4BTyAEN0KqwRyddCXbK-K6Oy_JYihz0AUhTYhxLSf5VD194RPLg4iek2R0fgPcEMToiCWljV0RgYw5tV-2OLKCAZCUlN9Lc95TC6q-CBrtZ-Fc=w1504-h1120-n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273" y="5061227"/>
            <a:ext cx="2003314" cy="14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fficher l'image d'origin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71" y="5391607"/>
            <a:ext cx="2537701" cy="142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3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 dirty="0" smtClean="0">
                <a:latin typeface="Calibri Light" charset="0"/>
              </a:rPr>
              <a:t>CRAFTMANSHIP</a:t>
            </a:r>
            <a:br>
              <a:rPr lang="fr" dirty="0" smtClean="0">
                <a:latin typeface="Calibri Light" charset="0"/>
              </a:rPr>
            </a:br>
            <a:r>
              <a:rPr lang="en-US" sz="2700" dirty="0">
                <a:latin typeface="Calibri Light" charset="0"/>
              </a:rPr>
              <a:t>How many of these books have you read</a:t>
            </a:r>
            <a:r>
              <a:rPr lang="en-US" sz="2700" dirty="0" smtClean="0">
                <a:latin typeface="Calibri Light" charset="0"/>
              </a:rPr>
              <a:t>?</a:t>
            </a:r>
            <a:endParaRPr lang="fr-FR" sz="2700" dirty="0">
              <a:latin typeface="Calibri Light" charset="0"/>
            </a:endParaRP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63" y="2058989"/>
            <a:ext cx="1805161" cy="2341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64" y="2058990"/>
            <a:ext cx="1817860" cy="234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Capture d’écra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30" y="2058991"/>
            <a:ext cx="1862683" cy="2341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Capture d’écra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9" y="2058990"/>
            <a:ext cx="1784931" cy="2341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Capture d’écra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9" y="4485357"/>
            <a:ext cx="1784931" cy="232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 descr="Capture d’écra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64" y="4488067"/>
            <a:ext cx="1805160" cy="2298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 descr="Capture d’écra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64" y="4488067"/>
            <a:ext cx="1835749" cy="2298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 descr="Capture d’écra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30" y="4488068"/>
            <a:ext cx="1862683" cy="2298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 descr="Capture d’écran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956" y="2058989"/>
            <a:ext cx="1854916" cy="2341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 descr="Capture d’écran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956" y="4485358"/>
            <a:ext cx="1854916" cy="232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33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Craftmanship</a:t>
            </a:r>
            <a:r>
              <a:rPr lang="fr-FR" dirty="0" smtClean="0"/>
              <a:t> : the </a:t>
            </a:r>
            <a:r>
              <a:rPr lang="fr-FR" dirty="0" err="1" smtClean="0"/>
              <a:t>sum</a:t>
            </a:r>
            <a:r>
              <a:rPr lang="fr-FR" dirty="0" smtClean="0"/>
              <a:t> up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Business </a:t>
            </a:r>
            <a:r>
              <a:rPr lang="fr-FR" dirty="0" err="1" smtClean="0"/>
              <a:t>analysts</a:t>
            </a:r>
            <a:r>
              <a:rPr lang="fr-FR" dirty="0" smtClean="0"/>
              <a:t> + </a:t>
            </a:r>
            <a:r>
              <a:rPr lang="fr-FR" dirty="0" err="1" smtClean="0"/>
              <a:t>developers</a:t>
            </a:r>
            <a:r>
              <a:rPr lang="fr-FR" dirty="0"/>
              <a:t> </a:t>
            </a:r>
            <a:r>
              <a:rPr lang="fr-FR" dirty="0" smtClean="0"/>
              <a:t>+ </a:t>
            </a:r>
            <a:r>
              <a:rPr lang="fr-FR" dirty="0" err="1" smtClean="0"/>
              <a:t>testers</a:t>
            </a:r>
            <a:r>
              <a:rPr lang="fr-FR" dirty="0" smtClean="0"/>
              <a:t> = </a:t>
            </a:r>
            <a:r>
              <a:rPr lang="fr-FR" dirty="0" err="1" smtClean="0"/>
              <a:t>same</a:t>
            </a:r>
            <a:r>
              <a:rPr lang="fr-FR" dirty="0" smtClean="0"/>
              <a:t> team !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" dirty="0" smtClean="0">
              <a:latin typeface="Calibri" charset="0"/>
            </a:endParaRPr>
          </a:p>
          <a:p>
            <a:r>
              <a:rPr lang="fr" dirty="0" smtClean="0">
                <a:latin typeface="Calibri" charset="0"/>
              </a:rPr>
              <a:t>A </a:t>
            </a:r>
            <a:r>
              <a:rPr lang="fr" dirty="0">
                <a:latin typeface="Calibri" charset="0"/>
              </a:rPr>
              <a:t>culture of </a:t>
            </a:r>
            <a:r>
              <a:rPr lang="fr" dirty="0" smtClean="0">
                <a:latin typeface="Calibri" charset="0"/>
              </a:rPr>
              <a:t>collaboration</a:t>
            </a:r>
            <a:endParaRPr lang="fr-FR" dirty="0">
              <a:latin typeface="Calibri" charset="0"/>
            </a:endParaRPr>
          </a:p>
          <a:p>
            <a:r>
              <a:rPr lang="fr" dirty="0">
                <a:latin typeface="Calibri" charset="0"/>
              </a:rPr>
              <a:t>A culture of </a:t>
            </a:r>
            <a:r>
              <a:rPr lang="fr" dirty="0" smtClean="0">
                <a:latin typeface="Calibri" charset="0"/>
              </a:rPr>
              <a:t>communication</a:t>
            </a:r>
            <a:endParaRPr lang="fr-FR" dirty="0">
              <a:latin typeface="Calibri" charset="0"/>
            </a:endParaRPr>
          </a:p>
          <a:p>
            <a:r>
              <a:rPr lang="fr" dirty="0">
                <a:latin typeface="Calibri" charset="0"/>
              </a:rPr>
              <a:t>A culture of team </a:t>
            </a:r>
            <a:r>
              <a:rPr lang="fr" dirty="0" smtClean="0">
                <a:latin typeface="Calibri" charset="0"/>
              </a:rPr>
              <a:t>working </a:t>
            </a:r>
            <a:endParaRPr lang="fr-FR" dirty="0">
              <a:latin typeface="Calibri" charset="0"/>
            </a:endParaRPr>
          </a:p>
          <a:p>
            <a:r>
              <a:rPr lang="fr" dirty="0">
                <a:latin typeface="Calibri" charset="0"/>
              </a:rPr>
              <a:t>A culture of excellency</a:t>
            </a:r>
            <a:endParaRPr lang="fr-FR" dirty="0">
              <a:latin typeface="Calibri" charset="0"/>
            </a:endParaRPr>
          </a:p>
          <a:p>
            <a:endParaRPr lang="fr-FR" dirty="0" smtClean="0"/>
          </a:p>
        </p:txBody>
      </p:sp>
      <p:pic>
        <p:nvPicPr>
          <p:cNvPr id="2050" name="Picture 2" descr="Résultat de recherche d'images pour &quot;bonhommes cravat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24" y="2787124"/>
            <a:ext cx="1524446" cy="152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bonhommes cravat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04" y="2787124"/>
            <a:ext cx="1425883" cy="152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0" name="Picture 72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38" y="3159972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02" y="2787124"/>
            <a:ext cx="2477919" cy="152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bonhommes cravat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52" y="2787124"/>
            <a:ext cx="1524446" cy="152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0" descr="#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48" y="3107185"/>
            <a:ext cx="861941" cy="8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Practices and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Development and ops teams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3601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the </a:t>
            </a:r>
            <a:r>
              <a:rPr lang="fr-FR" dirty="0" err="1" smtClean="0"/>
              <a:t>origins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smtClean="0">
                <a:latin typeface="Calibri" charset="0"/>
              </a:rPr>
              <a:t>DEV…</a:t>
            </a:r>
          </a:p>
          <a:p>
            <a:r>
              <a:rPr lang="fr-FR" dirty="0" smtClean="0">
                <a:latin typeface="Calibri" charset="0"/>
              </a:rPr>
              <a:t>Is </a:t>
            </a:r>
            <a:r>
              <a:rPr lang="fr-FR" dirty="0" err="1" smtClean="0">
                <a:latin typeface="Calibri" charset="0"/>
              </a:rPr>
              <a:t>feature-centric</a:t>
            </a:r>
            <a:endParaRPr lang="fr-FR" dirty="0" smtClean="0">
              <a:latin typeface="Calibri" charset="0"/>
            </a:endParaRPr>
          </a:p>
          <a:p>
            <a:r>
              <a:rPr lang="fr-FR" dirty="0" err="1" smtClean="0">
                <a:latin typeface="Calibri" charset="0"/>
              </a:rPr>
              <a:t>Needs</a:t>
            </a:r>
            <a:r>
              <a:rPr lang="fr-FR" dirty="0" smtClean="0">
                <a:latin typeface="Calibri" charset="0"/>
              </a:rPr>
              <a:t> change</a:t>
            </a:r>
          </a:p>
          <a:p>
            <a:r>
              <a:rPr lang="fr-FR" dirty="0" smtClean="0">
                <a:latin typeface="Calibri" charset="0"/>
              </a:rPr>
              <a:t>« yang »</a:t>
            </a:r>
          </a:p>
          <a:p>
            <a:endParaRPr lang="fr-FR" dirty="0">
              <a:latin typeface="Calibri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  <a:latin typeface="Calibri" charset="0"/>
              </a:rPr>
              <a:t>OPS…</a:t>
            </a:r>
          </a:p>
          <a:p>
            <a:r>
              <a:rPr lang="fr-FR" dirty="0" smtClean="0">
                <a:solidFill>
                  <a:schemeClr val="bg1"/>
                </a:solidFill>
                <a:latin typeface="Calibri" charset="0"/>
              </a:rPr>
              <a:t>Is service-</a:t>
            </a:r>
            <a:r>
              <a:rPr lang="fr-FR" dirty="0" err="1" smtClean="0">
                <a:solidFill>
                  <a:schemeClr val="bg1"/>
                </a:solidFill>
                <a:latin typeface="Calibri" charset="0"/>
              </a:rPr>
              <a:t>centric</a:t>
            </a:r>
            <a:endParaRPr lang="fr-FR" dirty="0" smtClean="0">
              <a:solidFill>
                <a:schemeClr val="bg1"/>
              </a:solidFill>
              <a:latin typeface="Calibri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Calibri" charset="0"/>
              </a:rPr>
              <a:t>Needs</a:t>
            </a:r>
            <a:r>
              <a:rPr lang="fr-FR" dirty="0" smtClean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Calibri" charset="0"/>
              </a:rPr>
              <a:t>stability</a:t>
            </a:r>
            <a:endParaRPr lang="fr-FR" dirty="0">
              <a:solidFill>
                <a:schemeClr val="bg1"/>
              </a:solidFill>
              <a:latin typeface="Calibri" charset="0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Calibri" charset="0"/>
              </a:rPr>
              <a:t>« yin »</a:t>
            </a:r>
          </a:p>
          <a:p>
            <a:endParaRPr lang="fr-FR" dirty="0">
              <a:latin typeface="Calibri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alibri" charset="0"/>
              </a:rPr>
              <a:t>Opponents</a:t>
            </a:r>
            <a:r>
              <a:rPr lang="fr-FR" dirty="0" smtClean="0">
                <a:latin typeface="Calibri" charset="0"/>
              </a:rPr>
              <a:t> … but </a:t>
            </a:r>
            <a:r>
              <a:rPr lang="fr-FR" dirty="0" err="1" smtClean="0">
                <a:latin typeface="Calibri" charset="0"/>
              </a:rPr>
              <a:t>complementary</a:t>
            </a:r>
            <a:endParaRPr lang="fr-FR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77" y="2401528"/>
            <a:ext cx="5390205" cy="4042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65502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</a:t>
            </a:r>
            <a:r>
              <a:rPr lang="fr-FR" dirty="0" err="1" smtClean="0"/>
              <a:t>complementary</a:t>
            </a:r>
            <a:r>
              <a:rPr lang="fr-FR" dirty="0" smtClean="0"/>
              <a:t>…</a:t>
            </a:r>
            <a:r>
              <a:rPr lang="fr-FR" dirty="0" err="1" smtClean="0"/>
              <a:t>really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 flipH="1">
            <a:off x="5114599" y="3838753"/>
            <a:ext cx="2044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DEV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OPS</a:t>
            </a:r>
          </a:p>
          <a:p>
            <a:pPr algn="ctr"/>
            <a:endParaRPr lang="fr-FR" b="1" dirty="0">
              <a:solidFill>
                <a:schemeClr val="bg1"/>
              </a:solidFill>
            </a:endParaRPr>
          </a:p>
          <a:p>
            <a:pPr algn="ctr"/>
            <a:endParaRPr lang="fr-FR" b="1" dirty="0" smtClean="0">
              <a:solidFill>
                <a:schemeClr val="bg1"/>
              </a:solidFill>
            </a:endParaRPr>
          </a:p>
          <a:p>
            <a:pPr algn="ctr"/>
            <a:endParaRPr lang="fr-FR" b="1" dirty="0">
              <a:solidFill>
                <a:schemeClr val="bg1"/>
              </a:solidFill>
            </a:endParaRPr>
          </a:p>
          <a:p>
            <a:pPr algn="ctr"/>
            <a:endParaRPr lang="fr-FR" b="1" dirty="0" smtClean="0">
              <a:solidFill>
                <a:schemeClr val="bg1"/>
              </a:solidFill>
            </a:endParaRP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FROM DEV SIDE</a:t>
            </a:r>
          </a:p>
          <a:p>
            <a:pPr algn="ctr"/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5" name="Image 4" descr="utopi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2223069"/>
            <a:ext cx="3143188" cy="4306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33" y="3038844"/>
            <a:ext cx="4812666" cy="2293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65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</a:t>
            </a:r>
            <a:r>
              <a:rPr lang="fr-FR" dirty="0" err="1" smtClean="0"/>
              <a:t>complementary</a:t>
            </a:r>
            <a:r>
              <a:rPr lang="fr-FR" dirty="0" smtClean="0"/>
              <a:t>…</a:t>
            </a:r>
            <a:r>
              <a:rPr lang="fr-FR" dirty="0" err="1" smtClean="0"/>
              <a:t>really</a:t>
            </a:r>
            <a:r>
              <a:rPr lang="fr-FR" dirty="0" smtClean="0"/>
              <a:t>?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915725"/>
            <a:ext cx="4970040" cy="2795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07" y="2915726"/>
            <a:ext cx="4203981" cy="2795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 flipH="1">
            <a:off x="5102567" y="3838753"/>
            <a:ext cx="20444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DEV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OPS</a:t>
            </a:r>
          </a:p>
          <a:p>
            <a:pPr algn="ctr"/>
            <a:endParaRPr lang="fr-FR" b="1" dirty="0">
              <a:solidFill>
                <a:schemeClr val="bg1"/>
              </a:solidFill>
            </a:endParaRPr>
          </a:p>
          <a:p>
            <a:pPr algn="ctr"/>
            <a:endParaRPr lang="fr-FR" b="1" dirty="0" smtClean="0">
              <a:solidFill>
                <a:schemeClr val="bg1"/>
              </a:solidFill>
            </a:endParaRPr>
          </a:p>
          <a:p>
            <a:pPr algn="ctr"/>
            <a:endParaRPr lang="fr-FR" b="1" dirty="0">
              <a:solidFill>
                <a:schemeClr val="bg1"/>
              </a:solidFill>
            </a:endParaRPr>
          </a:p>
          <a:p>
            <a:pPr algn="ctr"/>
            <a:endParaRPr lang="fr-FR" b="1" dirty="0" smtClean="0">
              <a:solidFill>
                <a:schemeClr val="bg1"/>
              </a:solidFill>
            </a:endParaRP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…</a:t>
            </a:r>
            <a:endParaRPr lang="fr-FR" b="1" dirty="0">
              <a:solidFill>
                <a:schemeClr val="bg1"/>
              </a:solidFill>
            </a:endParaRP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FROM OPS SIDE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6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WHY?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Duplication of </a:t>
            </a:r>
            <a:r>
              <a:rPr lang="fr-FR" dirty="0" err="1" smtClean="0"/>
              <a:t>tasks</a:t>
            </a:r>
            <a:r>
              <a:rPr lang="fr-FR" dirty="0" smtClean="0"/>
              <a:t> (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purpose</a:t>
            </a:r>
            <a:r>
              <a:rPr lang="fr-FR" dirty="0" smtClean="0"/>
              <a:t>,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ways</a:t>
            </a:r>
            <a:r>
              <a:rPr lang="fr-FR" dirty="0" smtClean="0"/>
              <a:t>)</a:t>
            </a:r>
          </a:p>
          <a:p>
            <a:pPr marL="0" indent="0">
              <a:buNone/>
            </a:pPr>
            <a:r>
              <a:rPr lang="fr-FR" i="1" dirty="0" smtClean="0"/>
              <a:t>« IT WORKS ON MY SIDE »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Frustration of the teams</a:t>
            </a:r>
          </a:p>
          <a:p>
            <a:pPr marL="0" indent="0">
              <a:buNone/>
            </a:pPr>
            <a:r>
              <a:rPr lang="fr-FR" i="1" dirty="0" smtClean="0"/>
              <a:t>« WE DID OUR JOB, IT IS THEIR FAULT »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Poor </a:t>
            </a:r>
            <a:r>
              <a:rPr lang="fr-FR" dirty="0" err="1" smtClean="0"/>
              <a:t>quality</a:t>
            </a:r>
            <a:r>
              <a:rPr lang="fr-FR" dirty="0" smtClean="0"/>
              <a:t> and time to </a:t>
            </a:r>
            <a:r>
              <a:rPr lang="fr-FR" dirty="0" err="1" smtClean="0"/>
              <a:t>market</a:t>
            </a:r>
            <a:endParaRPr lang="fr-FR" dirty="0" smtClean="0"/>
          </a:p>
          <a:p>
            <a:pPr marL="0" indent="0">
              <a:buNone/>
            </a:pPr>
            <a:r>
              <a:rPr lang="fr-FR" i="1" dirty="0" smtClean="0"/>
              <a:t>« OUR IT DEPARTMENT IS A JUST A COST CENTER »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/>
              <a:t> ARE DEV/OPS TEAMS REALLY BUSINESS VALUE-FOCUSED ???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/>
              <a:t> WHAT IS THE COMMON « DEFINITION OF DONE » ???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3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a </a:t>
            </a:r>
            <a:r>
              <a:rPr lang="fr-FR" dirty="0" err="1" smtClean="0"/>
              <a:t>versioning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98251" y="2336873"/>
            <a:ext cx="10946902" cy="4054962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dirty="0" err="1" smtClean="0"/>
              <a:t>consistency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application versions </a:t>
            </a:r>
            <a:r>
              <a:rPr lang="fr-FR" dirty="0" err="1" smtClean="0"/>
              <a:t>used</a:t>
            </a:r>
            <a:r>
              <a:rPr lang="fr-FR" dirty="0" smtClean="0"/>
              <a:t> by business, </a:t>
            </a:r>
            <a:r>
              <a:rPr lang="fr-FR" dirty="0" err="1" smtClean="0"/>
              <a:t>developers</a:t>
            </a:r>
            <a:r>
              <a:rPr lang="fr-FR" dirty="0" smtClean="0"/>
              <a:t> an </a:t>
            </a:r>
            <a:r>
              <a:rPr lang="fr-FR" dirty="0" err="1" smtClean="0"/>
              <a:t>operation</a:t>
            </a:r>
            <a:r>
              <a:rPr lang="fr-FR" dirty="0" smtClean="0"/>
              <a:t> teams ?  </a:t>
            </a:r>
            <a:endParaRPr lang="fr-FR" dirty="0"/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>
                <a:solidFill>
                  <a:schemeClr val="accent3"/>
                </a:solidFill>
              </a:rPr>
              <a:t> USE THE SAME VERSION NAMING CONVENTION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/>
          </a:p>
          <a:p>
            <a:r>
              <a:rPr lang="fr-FR" dirty="0" smtClean="0"/>
              <a:t>How to </a:t>
            </a:r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dirty="0" err="1" smtClean="0"/>
              <a:t>consistency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applications </a:t>
            </a:r>
            <a:r>
              <a:rPr lang="fr-FR" dirty="0" err="1" smtClean="0"/>
              <a:t>packaged</a:t>
            </a:r>
            <a:r>
              <a:rPr lang="fr-FR" dirty="0" smtClean="0"/>
              <a:t> for </a:t>
            </a:r>
            <a:r>
              <a:rPr lang="fr-FR" dirty="0" err="1" smtClean="0"/>
              <a:t>dev</a:t>
            </a:r>
            <a:r>
              <a:rPr lang="fr-FR" dirty="0" smtClean="0"/>
              <a:t>, </a:t>
            </a:r>
            <a:r>
              <a:rPr lang="fr-FR" dirty="0" err="1" smtClean="0"/>
              <a:t>integration</a:t>
            </a:r>
            <a:r>
              <a:rPr lang="fr-FR" dirty="0" smtClean="0"/>
              <a:t>, </a:t>
            </a:r>
            <a:r>
              <a:rPr lang="fr-FR" dirty="0" err="1" smtClean="0"/>
              <a:t>acceptance</a:t>
            </a:r>
            <a:r>
              <a:rPr lang="fr-FR" dirty="0" smtClean="0"/>
              <a:t>, production </a:t>
            </a:r>
            <a:r>
              <a:rPr lang="fr-FR" dirty="0" err="1" smtClean="0"/>
              <a:t>environments</a:t>
            </a:r>
            <a:r>
              <a:rPr lang="fr-FR" dirty="0" smtClean="0"/>
              <a:t>?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>
                <a:solidFill>
                  <a:schemeClr val="accent3"/>
                </a:solidFill>
              </a:rPr>
              <a:t> USE THE SAME VERSIONED APPLICATION EVERYWHERE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 smtClean="0">
              <a:solidFill>
                <a:schemeClr val="accent3"/>
              </a:solidFill>
            </a:endParaRPr>
          </a:p>
          <a:p>
            <a:r>
              <a:rPr lang="fr-FR" dirty="0" smtClean="0"/>
              <a:t>How to </a:t>
            </a:r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dirty="0" err="1" smtClean="0"/>
              <a:t>versioned</a:t>
            </a:r>
            <a:r>
              <a:rPr lang="fr-FR" dirty="0" smtClean="0"/>
              <a:t> application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behave</a:t>
            </a:r>
            <a:r>
              <a:rPr lang="fr-FR" dirty="0" smtClean="0"/>
              <a:t> as </a:t>
            </a:r>
            <a:r>
              <a:rPr lang="fr-FR" dirty="0" err="1" smtClean="0"/>
              <a:t>expected</a:t>
            </a:r>
            <a:r>
              <a:rPr lang="fr-FR" dirty="0" smtClean="0"/>
              <a:t> on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>
                <a:solidFill>
                  <a:schemeClr val="accent3"/>
                </a:solidFill>
              </a:rPr>
              <a:t> USE THE SAME CONFIGURATION AND DEPLOYMENT PROCESS EVERYWHERE</a:t>
            </a:r>
          </a:p>
        </p:txBody>
      </p:sp>
    </p:spTree>
    <p:extLst>
      <p:ext uri="{BB962C8B-B14F-4D97-AF65-F5344CB8AC3E}">
        <p14:creationId xmlns:p14="http://schemas.microsoft.com/office/powerpoint/2010/main" val="393213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1038" y="752475"/>
            <a:ext cx="9613900" cy="1081088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3600"/>
              <a:t>DEVOPS : </a:t>
            </a:r>
            <a:r>
              <a:rPr lang="en-US" altLang="en-US" sz="3600">
                <a:latin typeface="Calibri" panose="020F0502020204030204" pitchFamily="34" charset="0"/>
              </a:rPr>
              <a:t>Application deployment automation</a:t>
            </a:r>
            <a:r>
              <a:rPr lang="en-US" altLang="en-US" sz="3600"/>
              <a:t> </a:t>
            </a: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681037" y="2336800"/>
            <a:ext cx="11273275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215900" indent="-215900">
              <a:lnSpc>
                <a:spcPct val="102000"/>
              </a:lnSpc>
              <a:spcAft>
                <a:spcPct val="0"/>
              </a:spcAft>
            </a:pP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Automated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deployment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crosses the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lines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: </a:t>
            </a:r>
            <a:b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endParaRPr lang="fr-FR" altLang="en-US" sz="2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2000"/>
              </a:lnSpc>
              <a:spcAft>
                <a:spcPct val="0"/>
              </a:spcAft>
              <a:buSzPct val="45000"/>
              <a:buFont typeface="Symbol" panose="05050102010706020507" pitchFamily="18" charset="2"/>
              <a:buChar char="Þ"/>
            </a:pP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DEV code 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to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deliver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with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OPS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constraints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02000"/>
              </a:lnSpc>
              <a:spcAft>
                <a:spcPct val="0"/>
              </a:spcAft>
              <a:buSzPct val="45000"/>
              <a:buFont typeface="Symbol" panose="05050102010706020507" pitchFamily="18" charset="2"/>
              <a:buChar char="Þ"/>
            </a:pP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2000"/>
              </a:lnSpc>
              <a:spcAft>
                <a:spcPct val="0"/>
              </a:spcAft>
              <a:buSzPct val="45000"/>
              <a:buFont typeface="Symbol" panose="05050102010706020507" pitchFamily="18" charset="2"/>
              <a:buChar char="Þ"/>
            </a:pP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OPS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handle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environments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as code to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share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DEV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processes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.</a:t>
            </a:r>
            <a:b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2000"/>
              </a:lnSpc>
              <a:spcAft>
                <a:spcPct val="0"/>
              </a:spcAft>
              <a:buSzPct val="45000"/>
            </a:pP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Applications are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deployed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by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both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teams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using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the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same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tools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and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processes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: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/>
            </a:r>
            <a:b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</a:b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2000"/>
              </a:lnSpc>
              <a:spcAft>
                <a:spcPct val="0"/>
              </a:spcAft>
              <a:buSzPct val="45000"/>
              <a:buFont typeface="Symbol" panose="05050102010706020507" pitchFamily="18" charset="2"/>
              <a:buChar char="Þ"/>
            </a:pP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Only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target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configuration and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topologic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aspects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differ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between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environments</a:t>
            </a: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2000"/>
              </a:lnSpc>
              <a:spcAft>
                <a:spcPct val="0"/>
              </a:spcAft>
              <a:buSzPct val="45000"/>
              <a:buFont typeface="Symbol" panose="05050102010706020507" pitchFamily="18" charset="2"/>
              <a:buChar char="Þ"/>
            </a:pP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2000"/>
              </a:lnSpc>
              <a:spcAft>
                <a:spcPct val="0"/>
              </a:spcAft>
              <a:buSzPct val="45000"/>
              <a:buFont typeface="Symbol" panose="05050102010706020507" pitchFamily="18" charset="2"/>
              <a:buChar char="Þ"/>
            </a:pP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Conception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is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shared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, application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knowledge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is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total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from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dev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to production</a:t>
            </a:r>
          </a:p>
          <a:p>
            <a:pPr marL="0" indent="0">
              <a:lnSpc>
                <a:spcPct val="102000"/>
              </a:lnSpc>
              <a:spcAft>
                <a:spcPct val="0"/>
              </a:spcAft>
              <a:buSzPct val="45000"/>
            </a:pP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2000"/>
              </a:lnSpc>
              <a:spcAft>
                <a:spcPct val="0"/>
              </a:spcAft>
              <a:buSzPct val="45000"/>
            </a:pP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2000"/>
              </a:lnSpc>
              <a:spcAft>
                <a:spcPct val="0"/>
              </a:spcAft>
              <a:buSzPct val="45000"/>
            </a:pP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215900" indent="-215900">
              <a:lnSpc>
                <a:spcPct val="102000"/>
              </a:lnSpc>
              <a:spcAft>
                <a:spcPct val="0"/>
              </a:spcAft>
              <a:buSzPct val="45000"/>
            </a:pPr>
            <a:endParaRPr lang="fr-FR" altLang="en-US" sz="2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endParaRPr lang="en-US" altLang="en-US" sz="24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686" y="3021178"/>
            <a:ext cx="1174089" cy="1174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44831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: </a:t>
            </a:r>
            <a:r>
              <a:rPr lang="fr-FR" dirty="0" err="1"/>
              <a:t>who</a:t>
            </a:r>
            <a:r>
              <a:rPr lang="fr-FR" dirty="0"/>
              <a:t>?</a:t>
            </a:r>
          </a:p>
        </p:txBody>
      </p:sp>
      <p:pic>
        <p:nvPicPr>
          <p:cNvPr id="7" name="Image 6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17" y="2260194"/>
            <a:ext cx="1269816" cy="1271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3" y="2236788"/>
            <a:ext cx="1598612" cy="133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 2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342" y="2236788"/>
            <a:ext cx="2161109" cy="134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0" y="2260194"/>
            <a:ext cx="1307103" cy="1305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Espace réservé du contenu 9" descr="Image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507567" y="2260194"/>
            <a:ext cx="1324014" cy="1319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ZoneTexte 3"/>
          <p:cNvSpPr txBox="1"/>
          <p:nvPr/>
        </p:nvSpPr>
        <p:spPr>
          <a:xfrm>
            <a:off x="-25402" y="2710762"/>
            <a:ext cx="1315275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fr-FR" dirty="0"/>
              <a:t>PIONEERS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-13701" y="4283324"/>
            <a:ext cx="1315275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fr-FR" dirty="0"/>
              <a:t>ENABLERS</a:t>
            </a:r>
          </a:p>
        </p:txBody>
      </p:sp>
      <p:pic>
        <p:nvPicPr>
          <p:cNvPr id="6" name="Image 5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4342" y="4218957"/>
            <a:ext cx="1174376" cy="502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3263" y="4157211"/>
            <a:ext cx="1491367" cy="524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1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3325" y="4157663"/>
            <a:ext cx="543075" cy="541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 12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2325" y="4152900"/>
            <a:ext cx="523991" cy="525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 13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7513" y="4157663"/>
            <a:ext cx="1126592" cy="518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ZoneTexte 14"/>
          <p:cNvSpPr txBox="1"/>
          <p:nvPr/>
        </p:nvSpPr>
        <p:spPr>
          <a:xfrm>
            <a:off x="-59328" y="5827713"/>
            <a:ext cx="146579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fr-FR" dirty="0"/>
              <a:t>FOLLOWERS</a:t>
            </a:r>
          </a:p>
        </p:txBody>
      </p:sp>
      <p:pic>
        <p:nvPicPr>
          <p:cNvPr id="16" name="Image 15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4342" y="5576097"/>
            <a:ext cx="2189788" cy="874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 16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3589" y="5552691"/>
            <a:ext cx="2345381" cy="901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 17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37456" y="5576097"/>
            <a:ext cx="1912460" cy="894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 18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42300" y="4154488"/>
            <a:ext cx="780191" cy="519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1560" y="4157663"/>
            <a:ext cx="1728393" cy="528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94886" y="4152900"/>
            <a:ext cx="587139" cy="577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Image 21" descr="Imag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65953" y="5552691"/>
            <a:ext cx="1302103" cy="920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Image 22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04034" y="5540988"/>
            <a:ext cx="905040" cy="914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2309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1038" y="752475"/>
            <a:ext cx="9613900" cy="1081088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3600"/>
              <a:t>DEVOPS : </a:t>
            </a:r>
            <a:r>
              <a:rPr lang="en-US" altLang="en-US" sz="3600">
                <a:latin typeface="Calibri" panose="020F0502020204030204" pitchFamily="34" charset="0"/>
              </a:rPr>
              <a:t>Application deployment automation</a:t>
            </a:r>
            <a:r>
              <a:rPr lang="en-US" altLang="en-US" sz="3600"/>
              <a:t> </a:t>
            </a: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41249" y="2336800"/>
            <a:ext cx="11797990" cy="435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9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Automated deployment requires both dev and ops commitment</a:t>
            </a:r>
          </a:p>
          <a:p>
            <a:pPr hangingPunct="1">
              <a:lnSpc>
                <a:spcPct val="9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Shared : </a:t>
            </a:r>
            <a:r>
              <a:rPr lang="en-US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referentials</a:t>
            </a: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, tools,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achievements, vision</a:t>
            </a:r>
            <a:endParaRPr lang="en-US" altLang="en-US" sz="2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Respect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mutual constraints, </a:t>
            </a: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converge in a common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and </a:t>
            </a:r>
            <a:r>
              <a:rPr lang="en-US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masterized</a:t>
            </a: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process</a:t>
            </a:r>
            <a:endParaRPr lang="en-US" altLang="en-US" sz="2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Automated </a:t>
            </a: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deployment is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 </a:t>
            </a: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way to remove legacy tools and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precepts …</a:t>
            </a:r>
            <a:endParaRPr lang="en-US" altLang="en-US" sz="2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The best way to KIS : Keep It Simple</a:t>
            </a:r>
          </a:p>
          <a:p>
            <a:pPr hangingPunct="1">
              <a:lnSpc>
                <a:spcPct val="9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Make it iterative :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( 95</a:t>
            </a: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%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auto +5</a:t>
            </a: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% manual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 &gt; 100</a:t>
            </a:r>
            <a:r>
              <a:rPr lang="en-US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% automated in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 years</a:t>
            </a:r>
          </a:p>
          <a:p>
            <a:pPr marL="107950" indent="0" hangingPunct="1">
              <a:lnSpc>
                <a:spcPct val="90000"/>
              </a:lnSpc>
              <a:spcAft>
                <a:spcPts val="1425"/>
              </a:spcAft>
              <a:buSzPct val="45000"/>
            </a:pPr>
            <a:endParaRPr lang="fr-FR" altLang="en-US" sz="2400" dirty="0" smtClean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marL="450850" indent="-342900" hangingPunct="1">
              <a:lnSpc>
                <a:spcPct val="90000"/>
              </a:lnSpc>
              <a:spcAft>
                <a:spcPts val="1425"/>
              </a:spcAft>
              <a:buSzPct val="45000"/>
              <a:buFont typeface="Symbol" panose="05050102010706020507" pitchFamily="18" charset="2"/>
              <a:buChar char="Þ"/>
            </a:pPr>
            <a:r>
              <a:rPr lang="fr-FR" altLang="en-US" sz="24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NO MORE « IT WORKS ON MY SIDE » ? REALLY ? </a:t>
            </a:r>
          </a:p>
          <a:p>
            <a:pPr marL="107950" indent="0" hangingPunct="1">
              <a:lnSpc>
                <a:spcPct val="90000"/>
              </a:lnSpc>
              <a:spcAft>
                <a:spcPts val="1425"/>
              </a:spcAft>
              <a:buSzPct val="45000"/>
            </a:pPr>
            <a:endParaRPr lang="en-US" altLang="en-US" sz="24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00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1038" y="752475"/>
            <a:ext cx="9613900" cy="1081088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3600" dirty="0"/>
              <a:t>DEVOPS : </a:t>
            </a:r>
            <a:r>
              <a:rPr lang="en-US" altLang="en-US" sz="3600" dirty="0" smtClean="0">
                <a:latin typeface="Calibri" panose="020F0502020204030204" pitchFamily="34" charset="0"/>
              </a:rPr>
              <a:t>Environment must be </a:t>
            </a:r>
            <a:r>
              <a:rPr lang="en-US" altLang="en-US" sz="3600" dirty="0" err="1" smtClean="0">
                <a:latin typeface="Calibri" panose="020F0502020204030204" pitchFamily="34" charset="0"/>
              </a:rPr>
              <a:t>versionned</a:t>
            </a:r>
            <a:r>
              <a:rPr lang="en-US" altLang="en-US" sz="3600" dirty="0" smtClean="0"/>
              <a:t> too</a:t>
            </a:r>
            <a:endParaRPr lang="en-US" altLang="en-US" sz="3600" dirty="0"/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41249" y="2336800"/>
            <a:ext cx="11797990" cy="445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07950" indent="0" hangingPunct="1">
              <a:lnSpc>
                <a:spcPct val="90000"/>
              </a:lnSpc>
              <a:spcAft>
                <a:spcPts val="1425"/>
              </a:spcAft>
              <a:buSzPct val="45000"/>
            </a:pP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Application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deployment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automation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itself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is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not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enough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:</a:t>
            </a:r>
            <a:endParaRPr lang="fr-FR" altLang="en-US" sz="2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450850" indent="-342900" hangingPunct="1">
              <a:lnSpc>
                <a:spcPct val="90000"/>
              </a:lnSpc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Too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heterogeneous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environments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maintained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manually</a:t>
            </a: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450850" indent="-342900" hangingPunct="1">
              <a:lnSpc>
                <a:spcPct val="90000"/>
              </a:lnSpc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Entropy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increases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over time,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making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environments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unpredictable</a:t>
            </a:r>
            <a:endParaRPr lang="fr-FR" altLang="en-US" sz="2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450850" indent="-342900">
              <a:lnSpc>
                <a:spcPct val="90000"/>
              </a:lnSpc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System/middleware configuration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automated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by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ops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hidden</a:t>
            </a:r>
            <a:r>
              <a:rPr lang="fr-FR" alt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to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dev</a:t>
            </a:r>
            <a:endParaRPr lang="fr-FR" altLang="en-US" sz="2400" dirty="0" smtClean="0">
              <a:solidFill>
                <a:schemeClr val="accent3"/>
              </a:solidFill>
              <a:latin typeface="Calibri" panose="020F0502020204030204" pitchFamily="34" charset="0"/>
            </a:endParaRPr>
          </a:p>
          <a:p>
            <a:pPr marL="450850" indent="-342900" hangingPunct="1">
              <a:lnSpc>
                <a:spcPct val="90000"/>
              </a:lnSpc>
              <a:spcAft>
                <a:spcPts val="1425"/>
              </a:spcAft>
              <a:buSzPct val="45000"/>
              <a:buFont typeface="Symbol" panose="05050102010706020507" pitchFamily="18" charset="2"/>
              <a:buChar char="Þ"/>
            </a:pPr>
            <a:r>
              <a:rPr lang="fr-FR" altLang="en-US" sz="2400" dirty="0" smtClean="0">
                <a:solidFill>
                  <a:schemeClr val="accent3"/>
                </a:solidFill>
                <a:latin typeface="Calibri" panose="020F0502020204030204" pitchFamily="34" charset="0"/>
              </a:rPr>
              <a:t>Manage </a:t>
            </a:r>
            <a:r>
              <a:rPr lang="fr-FR" altLang="en-US" sz="2400" dirty="0" err="1" smtClean="0">
                <a:solidFill>
                  <a:schemeClr val="accent3"/>
                </a:solidFill>
                <a:latin typeface="Calibri" panose="020F0502020204030204" pitchFamily="34" charset="0"/>
              </a:rPr>
              <a:t>environment</a:t>
            </a:r>
            <a:r>
              <a:rPr lang="fr-FR" altLang="en-US" sz="2400" dirty="0" smtClean="0">
                <a:solidFill>
                  <a:schemeClr val="accent3"/>
                </a:solidFill>
                <a:latin typeface="Calibri" panose="020F0502020204030204" pitchFamily="34" charset="0"/>
              </a:rPr>
              <a:t> as source</a:t>
            </a:r>
          </a:p>
          <a:p>
            <a:pPr marL="450850" indent="-342900" hangingPunct="1">
              <a:lnSpc>
                <a:spcPct val="90000"/>
              </a:lnSpc>
              <a:spcAft>
                <a:spcPts val="1425"/>
              </a:spcAft>
              <a:buSzPct val="45000"/>
              <a:buFontTx/>
              <a:buChar char="-"/>
            </a:pP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Environment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description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is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shared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,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understandable</a:t>
            </a: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450850" indent="-342900" hangingPunct="1">
              <a:lnSpc>
                <a:spcPct val="90000"/>
              </a:lnSpc>
              <a:spcAft>
                <a:spcPts val="1425"/>
              </a:spcAft>
              <a:buSzPct val="45000"/>
              <a:buFontTx/>
              <a:buChar char="-"/>
            </a:pP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Versionned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with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source, </a:t>
            </a:r>
            <a:r>
              <a:rPr lang="fr-FR" altLang="en-US" sz="24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features</a:t>
            </a:r>
            <a:r>
              <a:rPr lang="fr-FR" alt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, tests   </a:t>
            </a:r>
          </a:p>
          <a:p>
            <a:pPr marL="107950" indent="0" hangingPunct="1">
              <a:lnSpc>
                <a:spcPct val="90000"/>
              </a:lnSpc>
              <a:spcAft>
                <a:spcPts val="1425"/>
              </a:spcAft>
              <a:buSzPct val="45000"/>
            </a:pPr>
            <a:endParaRPr lang="fr-FR" altLang="en-US" sz="24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450850" indent="-342900" hangingPunct="1">
              <a:lnSpc>
                <a:spcPct val="90000"/>
              </a:lnSpc>
              <a:spcAft>
                <a:spcPts val="1425"/>
              </a:spcAft>
              <a:buSzPct val="45000"/>
              <a:buFont typeface="Symbol" panose="05050102010706020507" pitchFamily="18" charset="2"/>
              <a:buChar char="Þ"/>
            </a:pPr>
            <a:endParaRPr lang="en-US" altLang="en-US" sz="24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5385" y="6097268"/>
            <a:ext cx="688989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950">
              <a:lnSpc>
                <a:spcPct val="90000"/>
              </a:lnSpc>
              <a:spcAft>
                <a:spcPts val="1425"/>
              </a:spcAft>
              <a:buSzPct val="45000"/>
            </a:pPr>
            <a:r>
              <a:rPr lang="fr-FR" alt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=&gt; NO MORE « IT WORKS ON MY </a:t>
            </a:r>
            <a:r>
              <a:rPr lang="fr-FR" altLang="en-US" sz="24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SIDE</a:t>
            </a:r>
            <a:r>
              <a:rPr lang="fr-FR" alt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 » </a:t>
            </a:r>
            <a:r>
              <a:rPr lang="fr-FR" altLang="en-US" sz="24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? ALMOST …</a:t>
            </a:r>
            <a:endParaRPr lang="en-US" altLang="en-US" sz="24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430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</a:t>
            </a:r>
            <a:r>
              <a:rPr lang="fr-FR" dirty="0" err="1" smtClean="0"/>
              <a:t>delivery</a:t>
            </a:r>
            <a:r>
              <a:rPr lang="fr-FR" dirty="0" smtClean="0"/>
              <a:t> pipeline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2" y="2336872"/>
            <a:ext cx="11090338" cy="4440445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dirty="0" smtClean="0"/>
              <a:t>A </a:t>
            </a:r>
            <a:r>
              <a:rPr lang="fr-FR" dirty="0" err="1" smtClean="0"/>
              <a:t>linear</a:t>
            </a:r>
            <a:r>
              <a:rPr lang="fr-FR" dirty="0" smtClean="0"/>
              <a:t> workflow </a:t>
            </a:r>
            <a:r>
              <a:rPr lang="fr-FR" dirty="0" err="1" smtClean="0"/>
              <a:t>allowing</a:t>
            </a:r>
            <a:r>
              <a:rPr lang="fr-FR" dirty="0" smtClean="0"/>
              <a:t> </a:t>
            </a:r>
            <a:r>
              <a:rPr lang="fr-FR" dirty="0" err="1" smtClean="0"/>
              <a:t>automated</a:t>
            </a:r>
            <a:r>
              <a:rPr lang="fr-FR" dirty="0" smtClean="0"/>
              <a:t> </a:t>
            </a:r>
            <a:r>
              <a:rPr lang="fr-FR" dirty="0" err="1" smtClean="0"/>
              <a:t>sequence</a:t>
            </a:r>
            <a:r>
              <a:rPr lang="fr-FR" dirty="0" smtClean="0"/>
              <a:t> of actions on a </a:t>
            </a:r>
            <a:r>
              <a:rPr lang="fr-FR" dirty="0" err="1" smtClean="0"/>
              <a:t>given</a:t>
            </a:r>
            <a:r>
              <a:rPr lang="fr-FR" dirty="0" smtClean="0"/>
              <a:t> version</a:t>
            </a:r>
          </a:p>
          <a:p>
            <a:pPr marL="457200" lvl="1" indent="0">
              <a:buNone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 smtClean="0"/>
              <a:t> PACKAGING IS MADE IN THE </a:t>
            </a:r>
            <a:r>
              <a:rPr lang="fr-FR" dirty="0" smtClean="0">
                <a:solidFill>
                  <a:srgbClr val="92D050"/>
                </a:solidFill>
              </a:rPr>
              <a:t>GREEN</a:t>
            </a:r>
            <a:r>
              <a:rPr lang="fr-FR" dirty="0" smtClean="0"/>
              <a:t> PART : CONTINUOUS BUILD OF RELEASE CANDIDATES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b="1" dirty="0" smtClean="0"/>
              <a:t> </a:t>
            </a:r>
            <a:r>
              <a:rPr lang="fr-FR" dirty="0" smtClean="0"/>
              <a:t>CONFIGURATION/DEPLOYMENT OF CODE/SYSTEM/INFRASTRUCTURE IS OPERATED IN THE SAME WAY ON ALL ENVIRONMENTS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endParaRPr lang="fr-FR" dirty="0" smtClean="0"/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endParaRPr lang="fr-FR" dirty="0" smtClean="0"/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endParaRPr lang="fr-FR" dirty="0" smtClean="0"/>
          </a:p>
          <a:p>
            <a:pPr lvl="1">
              <a:buFont typeface="Symbol" panose="05050102010706020507" pitchFamily="18" charset="2"/>
              <a:buChar char="Þ"/>
            </a:pPr>
            <a:endParaRPr lang="fr-FR" dirty="0" smtClean="0"/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altLang="en-US" dirty="0" smtClean="0">
                <a:solidFill>
                  <a:srgbClr val="FFFF00"/>
                </a:solidFill>
                <a:latin typeface="Calibri" panose="020F0502020204030204" pitchFamily="34" charset="0"/>
              </a:rPr>
              <a:t> NO </a:t>
            </a:r>
            <a:r>
              <a:rPr lang="fr-FR" altLang="en-US" dirty="0">
                <a:solidFill>
                  <a:srgbClr val="FFFF00"/>
                </a:solidFill>
                <a:latin typeface="Calibri" panose="020F0502020204030204" pitchFamily="34" charset="0"/>
              </a:rPr>
              <a:t>MORE « IT WORKS ON MY </a:t>
            </a:r>
            <a:r>
              <a:rPr lang="fr-FR" altLang="en-US" dirty="0" smtClean="0">
                <a:solidFill>
                  <a:srgbClr val="FFFF00"/>
                </a:solidFill>
                <a:latin typeface="Calibri" panose="020F0502020204030204" pitchFamily="34" charset="0"/>
              </a:rPr>
              <a:t>SIDE</a:t>
            </a:r>
            <a:r>
              <a:rPr lang="fr-FR" altLang="en-US" dirty="0">
                <a:solidFill>
                  <a:srgbClr val="FFFF00"/>
                </a:solidFill>
                <a:latin typeface="Calibri" panose="020F0502020204030204" pitchFamily="34" charset="0"/>
              </a:rPr>
              <a:t> » ? </a:t>
            </a:r>
            <a:r>
              <a:rPr lang="fr-FR" altLang="en-US" dirty="0" smtClean="0">
                <a:solidFill>
                  <a:srgbClr val="FFFF00"/>
                </a:solidFill>
                <a:latin typeface="Calibri" panose="020F0502020204030204" pitchFamily="34" charset="0"/>
              </a:rPr>
              <a:t>YES …</a:t>
            </a:r>
            <a:endParaRPr lang="en-US" alt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53" y="3944348"/>
            <a:ext cx="7560362" cy="213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1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</a:t>
            </a:r>
            <a:r>
              <a:rPr lang="fr-FR" dirty="0" err="1" smtClean="0"/>
              <a:t>keep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simple?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612" y="2336872"/>
            <a:ext cx="11976847" cy="452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versioned</a:t>
            </a:r>
            <a:r>
              <a:rPr lang="fr-FR" dirty="0" smtClean="0"/>
              <a:t>/</a:t>
            </a:r>
            <a:r>
              <a:rPr lang="fr-FR" dirty="0" err="1" smtClean="0"/>
              <a:t>packaged</a:t>
            </a:r>
            <a:r>
              <a:rPr lang="fr-FR" dirty="0" smtClean="0"/>
              <a:t> once, </a:t>
            </a:r>
            <a:r>
              <a:rPr lang="fr-FR" dirty="0" err="1" smtClean="0"/>
              <a:t>automated</a:t>
            </a:r>
            <a:r>
              <a:rPr lang="fr-FR" dirty="0" smtClean="0"/>
              <a:t> in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</a:t>
            </a:r>
            <a:r>
              <a:rPr lang="fr-FR" dirty="0" err="1" smtClean="0"/>
              <a:t>everywhere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… but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simple(r) ? </a:t>
            </a:r>
          </a:p>
          <a:p>
            <a:endParaRPr lang="fr-FR" dirty="0" smtClean="0"/>
          </a:p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and </a:t>
            </a:r>
            <a:r>
              <a:rPr lang="fr-FR" dirty="0" err="1" smtClean="0"/>
              <a:t>tools</a:t>
            </a:r>
            <a:r>
              <a:rPr lang="fr-FR" dirty="0" smtClean="0"/>
              <a:t> to </a:t>
            </a:r>
            <a:r>
              <a:rPr lang="fr-FR" dirty="0" err="1" smtClean="0"/>
              <a:t>integrate</a:t>
            </a:r>
            <a:r>
              <a:rPr lang="fr-FR" dirty="0" smtClean="0"/>
              <a:t> (</a:t>
            </a:r>
            <a:r>
              <a:rPr lang="fr-FR" dirty="0" err="1" smtClean="0"/>
              <a:t>sample</a:t>
            </a:r>
            <a:r>
              <a:rPr lang="fr-FR" dirty="0" smtClean="0"/>
              <a:t> </a:t>
            </a:r>
            <a:r>
              <a:rPr lang="fr-FR" dirty="0" err="1" smtClean="0">
                <a:hlinkClick r:id="rId2"/>
              </a:rPr>
              <a:t>here</a:t>
            </a:r>
            <a:r>
              <a:rPr lang="fr-FR" dirty="0" smtClean="0"/>
              <a:t>)</a:t>
            </a:r>
          </a:p>
          <a:p>
            <a:r>
              <a:rPr lang="fr-FR" dirty="0" smtClean="0"/>
              <a:t>Application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built</a:t>
            </a:r>
            <a:r>
              <a:rPr lang="fr-FR" dirty="0" smtClean="0"/>
              <a:t> once, but system/middleware/application configuration?</a:t>
            </a:r>
          </a:p>
          <a:p>
            <a:r>
              <a:rPr lang="fr-FR" dirty="0" err="1" smtClean="0"/>
              <a:t>Requires</a:t>
            </a:r>
            <a:r>
              <a:rPr lang="fr-FR" dirty="0" smtClean="0"/>
              <a:t> </a:t>
            </a:r>
            <a:r>
              <a:rPr lang="fr-FR" dirty="0" err="1" smtClean="0"/>
              <a:t>mindset</a:t>
            </a:r>
            <a:r>
              <a:rPr lang="fr-FR" dirty="0" smtClean="0"/>
              <a:t> and </a:t>
            </a:r>
            <a:r>
              <a:rPr lang="fr-FR" dirty="0" err="1" smtClean="0"/>
              <a:t>toolset</a:t>
            </a:r>
            <a:r>
              <a:rPr lang="fr-FR" dirty="0" smtClean="0"/>
              <a:t> </a:t>
            </a:r>
            <a:r>
              <a:rPr lang="fr-FR" dirty="0" err="1" smtClean="0"/>
              <a:t>skills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Often</a:t>
            </a:r>
            <a:r>
              <a:rPr lang="fr-FR" dirty="0" smtClean="0"/>
              <a:t> </a:t>
            </a:r>
            <a:r>
              <a:rPr lang="fr-FR" dirty="0" err="1"/>
              <a:t>u</a:t>
            </a:r>
            <a:r>
              <a:rPr lang="fr-FR" dirty="0" err="1" smtClean="0"/>
              <a:t>napplicable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vendors</a:t>
            </a:r>
            <a:r>
              <a:rPr lang="fr-FR" dirty="0" smtClean="0"/>
              <a:t> not </a:t>
            </a:r>
            <a:r>
              <a:rPr lang="fr-FR" dirty="0" err="1" smtClean="0"/>
              <a:t>aligned</a:t>
            </a:r>
            <a:r>
              <a:rPr lang="fr-FR" dirty="0" smtClean="0"/>
              <a:t> on </a:t>
            </a:r>
            <a:r>
              <a:rPr lang="fr-FR" dirty="0" err="1" smtClean="0"/>
              <a:t>internal</a:t>
            </a:r>
            <a:r>
              <a:rPr lang="fr-FR" dirty="0" smtClean="0"/>
              <a:t> standards</a:t>
            </a:r>
          </a:p>
          <a:p>
            <a:pPr lvl="1"/>
            <a:endParaRPr lang="fr-FR" dirty="0"/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>
                <a:solidFill>
                  <a:srgbClr val="FFFF00"/>
                </a:solidFill>
              </a:rPr>
              <a:t> IF THE « IT WORKS ON MY SIDE » WAS NOT AN ISSUE BUT ANOTHER ANSWER ?</a:t>
            </a:r>
          </a:p>
          <a:p>
            <a:pPr marL="0" indent="0">
              <a:buNone/>
            </a:pPr>
            <a:endParaRPr lang="fr-FR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21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</a:t>
            </a:r>
            <a:r>
              <a:rPr lang="fr-FR" dirty="0" err="1" smtClean="0"/>
              <a:t>deliver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?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613" y="2336873"/>
            <a:ext cx="10632786" cy="3599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packaged</a:t>
            </a:r>
            <a:r>
              <a:rPr lang="fr-FR" dirty="0" smtClean="0"/>
              <a:t> once, </a:t>
            </a:r>
            <a:r>
              <a:rPr lang="fr-FR" dirty="0" err="1" smtClean="0"/>
              <a:t>versioned</a:t>
            </a:r>
            <a:r>
              <a:rPr lang="fr-FR" dirty="0" smtClean="0"/>
              <a:t>, </a:t>
            </a:r>
            <a:r>
              <a:rPr lang="fr-FR" dirty="0" err="1" smtClean="0"/>
              <a:t>automated</a:t>
            </a:r>
            <a:r>
              <a:rPr lang="fr-FR" dirty="0" smtClean="0"/>
              <a:t> and </a:t>
            </a:r>
            <a:r>
              <a:rPr lang="fr-FR" dirty="0" err="1" smtClean="0"/>
              <a:t>operated</a:t>
            </a:r>
            <a:r>
              <a:rPr lang="fr-FR" dirty="0" smtClean="0"/>
              <a:t> in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… but layer per layer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System configuration</a:t>
            </a:r>
          </a:p>
          <a:p>
            <a:r>
              <a:rPr lang="fr-FR" dirty="0" smtClean="0"/>
              <a:t>Product installation and configuration</a:t>
            </a:r>
          </a:p>
          <a:p>
            <a:r>
              <a:rPr lang="fr-FR" dirty="0" smtClean="0"/>
              <a:t>Application </a:t>
            </a:r>
            <a:r>
              <a:rPr lang="fr-FR" dirty="0" err="1" smtClean="0"/>
              <a:t>build</a:t>
            </a:r>
            <a:r>
              <a:rPr lang="fr-FR" dirty="0" smtClean="0"/>
              <a:t>, configuration, </a:t>
            </a:r>
            <a:r>
              <a:rPr lang="fr-FR" dirty="0" err="1" smtClean="0"/>
              <a:t>deployment</a:t>
            </a:r>
            <a:r>
              <a:rPr lang="fr-FR" dirty="0" smtClean="0"/>
              <a:t> and </a:t>
            </a:r>
            <a:r>
              <a:rPr lang="fr-FR" dirty="0" err="1" smtClean="0"/>
              <a:t>run</a:t>
            </a: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rgbClr val="FFFF00"/>
                </a:solidFill>
              </a:rPr>
              <a:t>IF « IT WORKS ON MY SIDE » … 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FF00"/>
                </a:solidFill>
              </a:rPr>
              <a:t>WHY NOT SHIP AND DELIVER « MY SIDE » AND VOILA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28" y="3034114"/>
            <a:ext cx="3869433" cy="2902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3870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</a:t>
            </a:r>
            <a:r>
              <a:rPr lang="fr-FR" dirty="0" err="1" smtClean="0"/>
              <a:t>appliances</a:t>
            </a:r>
            <a:r>
              <a:rPr lang="fr-FR" dirty="0" smtClean="0"/>
              <a:t>/containers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080260"/>
            <a:ext cx="11306031" cy="4709160"/>
          </a:xfrm>
        </p:spPr>
        <p:txBody>
          <a:bodyPr>
            <a:normAutofit/>
          </a:bodyPr>
          <a:lstStyle/>
          <a:p>
            <a:pPr lvl="1"/>
            <a:r>
              <a:rPr lang="fr-FR" dirty="0" smtClean="0"/>
              <a:t>Self-</a:t>
            </a:r>
            <a:r>
              <a:rPr lang="fr-FR" dirty="0" err="1" smtClean="0"/>
              <a:t>sufficient</a:t>
            </a:r>
            <a:r>
              <a:rPr lang="fr-FR" dirty="0" smtClean="0"/>
              <a:t> distributions </a:t>
            </a:r>
            <a:r>
              <a:rPr lang="fr-FR" dirty="0" err="1" smtClean="0"/>
              <a:t>with</a:t>
            </a:r>
            <a:r>
              <a:rPr lang="fr-FR" dirty="0" smtClean="0"/>
              <a:t> all </a:t>
            </a:r>
            <a:r>
              <a:rPr lang="fr-FR" dirty="0" err="1" smtClean="0"/>
              <a:t>layers</a:t>
            </a:r>
            <a:r>
              <a:rPr lang="fr-FR" dirty="0" smtClean="0"/>
              <a:t> (OS, middleware, </a:t>
            </a:r>
            <a:r>
              <a:rPr lang="fr-FR" dirty="0" err="1" smtClean="0"/>
              <a:t>libs</a:t>
            </a:r>
            <a:r>
              <a:rPr lang="fr-FR" dirty="0" smtClean="0"/>
              <a:t>, applications, config …)</a:t>
            </a:r>
          </a:p>
          <a:p>
            <a:pPr lvl="1"/>
            <a:r>
              <a:rPr lang="fr-FR" dirty="0" smtClean="0"/>
              <a:t>Appliance/containers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described</a:t>
            </a:r>
            <a:r>
              <a:rPr lang="fr-FR" dirty="0" smtClean="0"/>
              <a:t> and </a:t>
            </a:r>
            <a:r>
              <a:rPr lang="fr-FR" dirty="0" err="1" smtClean="0"/>
              <a:t>versioned</a:t>
            </a:r>
            <a:r>
              <a:rPr lang="fr-FR" dirty="0" smtClean="0"/>
              <a:t> </a:t>
            </a:r>
            <a:r>
              <a:rPr lang="fr-FR" dirty="0" err="1" smtClean="0"/>
              <a:t>too</a:t>
            </a:r>
            <a:endParaRPr lang="fr-FR" dirty="0" smtClean="0"/>
          </a:p>
          <a:p>
            <a:pPr lvl="1"/>
            <a:r>
              <a:rPr lang="fr-FR" dirty="0" smtClean="0"/>
              <a:t>The « </a:t>
            </a:r>
            <a:r>
              <a:rPr lang="fr-FR" dirty="0" err="1" smtClean="0"/>
              <a:t>build</a:t>
            </a:r>
            <a:r>
              <a:rPr lang="fr-FR" dirty="0" smtClean="0"/>
              <a:t> once » </a:t>
            </a:r>
            <a:r>
              <a:rPr lang="fr-FR" dirty="0" err="1" smtClean="0"/>
              <a:t>is</a:t>
            </a:r>
            <a:r>
              <a:rPr lang="fr-FR" dirty="0" smtClean="0"/>
              <a:t> applicable to all the </a:t>
            </a:r>
            <a:r>
              <a:rPr lang="fr-FR" dirty="0" err="1" smtClean="0"/>
              <a:t>runtime</a:t>
            </a:r>
            <a:r>
              <a:rPr lang="fr-FR" dirty="0" smtClean="0"/>
              <a:t> </a:t>
            </a:r>
            <a:r>
              <a:rPr lang="fr-FR" dirty="0" err="1" smtClean="0"/>
              <a:t>context</a:t>
            </a: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 smtClean="0"/>
              <a:t> </a:t>
            </a:r>
            <a:r>
              <a:rPr lang="fr-FR" dirty="0" err="1" smtClean="0"/>
              <a:t>Same</a:t>
            </a:r>
            <a:r>
              <a:rPr lang="fr-FR" dirty="0" smtClean="0"/>
              <a:t> (</a:t>
            </a:r>
            <a:r>
              <a:rPr lang="fr-FR" dirty="0" err="1" smtClean="0"/>
              <a:t>even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/>
              <a:t>) </a:t>
            </a:r>
            <a:r>
              <a:rPr lang="fr-FR" dirty="0" err="1"/>
              <a:t>enforcement</a:t>
            </a:r>
            <a:r>
              <a:rPr lang="fr-FR" dirty="0"/>
              <a:t> of best </a:t>
            </a:r>
            <a:r>
              <a:rPr lang="fr-FR" dirty="0" smtClean="0"/>
              <a:t>practices 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 smtClean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becomes</a:t>
            </a:r>
            <a:r>
              <a:rPr lang="fr-FR" dirty="0" smtClean="0"/>
              <a:t> a « real » </a:t>
            </a:r>
            <a:r>
              <a:rPr lang="fr-FR" dirty="0" err="1" smtClean="0"/>
              <a:t>environment</a:t>
            </a:r>
            <a:endParaRPr lang="fr-FR" dirty="0" smtClean="0"/>
          </a:p>
          <a:p>
            <a:pPr lvl="1">
              <a:buFont typeface="Symbol" panose="05050102010706020507" pitchFamily="18" charset="2"/>
              <a:buChar char="Þ"/>
            </a:pPr>
            <a:endParaRPr lang="fr-FR" dirty="0" smtClean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 smtClean="0"/>
              <a:t> </a:t>
            </a:r>
            <a:r>
              <a:rPr lang="fr-FR" dirty="0" smtClean="0">
                <a:solidFill>
                  <a:srgbClr val="FFFF00"/>
                </a:solidFill>
              </a:rPr>
              <a:t>The architectures </a:t>
            </a:r>
            <a:r>
              <a:rPr lang="fr-FR" dirty="0">
                <a:solidFill>
                  <a:srgbClr val="FFFF00"/>
                </a:solidFill>
              </a:rPr>
              <a:t>must </a:t>
            </a:r>
            <a:r>
              <a:rPr lang="fr-FR" dirty="0" err="1" smtClean="0">
                <a:solidFill>
                  <a:srgbClr val="FFFF00"/>
                </a:solidFill>
              </a:rPr>
              <a:t>adapt</a:t>
            </a:r>
            <a:r>
              <a:rPr lang="fr-FR" dirty="0" smtClean="0">
                <a:solidFill>
                  <a:srgbClr val="FFFF00"/>
                </a:solidFill>
              </a:rPr>
              <a:t> to fit </a:t>
            </a:r>
            <a:r>
              <a:rPr lang="fr-FR" dirty="0" smtClean="0"/>
              <a:t>: </a:t>
            </a:r>
            <a:r>
              <a:rPr lang="fr-FR" dirty="0" err="1" smtClean="0"/>
              <a:t>microservice</a:t>
            </a:r>
            <a:r>
              <a:rPr lang="fr-FR" dirty="0" smtClean="0"/>
              <a:t>, API-</a:t>
            </a:r>
            <a:r>
              <a:rPr lang="fr-FR" dirty="0" err="1" smtClean="0"/>
              <a:t>oriented</a:t>
            </a:r>
            <a:r>
              <a:rPr lang="fr-FR" dirty="0" smtClean="0"/>
              <a:t>, </a:t>
            </a:r>
            <a:r>
              <a:rPr lang="fr-FR" dirty="0" err="1" smtClean="0"/>
              <a:t>external</a:t>
            </a:r>
            <a:r>
              <a:rPr lang="fr-FR" dirty="0" smtClean="0"/>
              <a:t> configuration …</a:t>
            </a:r>
            <a:endParaRPr lang="fr-FR" dirty="0"/>
          </a:p>
          <a:p>
            <a:endParaRPr lang="en-US" dirty="0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271" y="3072385"/>
            <a:ext cx="3359535" cy="18937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8558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impacts on the </a:t>
            </a:r>
            <a:r>
              <a:rPr lang="fr-FR" dirty="0" err="1" smtClean="0"/>
              <a:t>run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2"/>
            <a:ext cx="11389759" cy="4371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Full and </a:t>
            </a:r>
            <a:r>
              <a:rPr lang="fr-FR" dirty="0" err="1" smtClean="0"/>
              <a:t>isomorphic</a:t>
            </a:r>
            <a:r>
              <a:rPr lang="fr-FR" dirty="0" smtClean="0"/>
              <a:t> automation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appliance</a:t>
            </a:r>
            <a:r>
              <a:rPr lang="fr-FR" dirty="0" smtClean="0"/>
              <a:t>/containers </a:t>
            </a:r>
            <a:r>
              <a:rPr lang="fr-FR" dirty="0" err="1" smtClean="0"/>
              <a:t>facilitate</a:t>
            </a:r>
            <a:r>
              <a:rPr lang="fr-FR" dirty="0" smtClean="0"/>
              <a:t> </a:t>
            </a:r>
            <a:r>
              <a:rPr lang="fr-FR" dirty="0" err="1" smtClean="0"/>
              <a:t>greatly</a:t>
            </a:r>
            <a:r>
              <a:rPr lang="fr-FR" dirty="0" smtClean="0"/>
              <a:t>: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Blue/</a:t>
            </a:r>
            <a:r>
              <a:rPr lang="fr-FR" dirty="0" err="1" smtClean="0"/>
              <a:t>green+A</a:t>
            </a:r>
            <a:r>
              <a:rPr lang="fr-FR" dirty="0" smtClean="0"/>
              <a:t>/B </a:t>
            </a:r>
            <a:r>
              <a:rPr lang="fr-FR" dirty="0" err="1" smtClean="0"/>
              <a:t>testing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/>
              <a:t>Canary</a:t>
            </a:r>
            <a:r>
              <a:rPr lang="fr-FR" dirty="0"/>
              <a:t> release </a:t>
            </a:r>
            <a:r>
              <a:rPr lang="fr-FR" dirty="0" err="1" smtClean="0"/>
              <a:t>deployments</a:t>
            </a:r>
            <a:endParaRPr lang="fr-FR" dirty="0" smtClean="0"/>
          </a:p>
          <a:p>
            <a:endParaRPr lang="fr-FR" dirty="0"/>
          </a:p>
          <a:p>
            <a:pPr marL="228600" lvl="1">
              <a:spcBef>
                <a:spcPts val="1000"/>
              </a:spcBef>
            </a:pPr>
            <a:r>
              <a:rPr lang="fr-FR" sz="2400" dirty="0" err="1"/>
              <a:t>Automated</a:t>
            </a:r>
            <a:r>
              <a:rPr lang="fr-FR" sz="2400" dirty="0"/>
              <a:t> </a:t>
            </a:r>
            <a:r>
              <a:rPr lang="fr-FR" sz="2400" dirty="0" err="1"/>
              <a:t>discovery</a:t>
            </a:r>
            <a:r>
              <a:rPr lang="fr-FR" sz="2400" dirty="0"/>
              <a:t> and </a:t>
            </a:r>
            <a:r>
              <a:rPr lang="fr-FR" sz="2400" dirty="0" err="1"/>
              <a:t>scaling</a:t>
            </a:r>
            <a:r>
              <a:rPr lang="fr-FR" sz="2400" dirty="0"/>
              <a:t> </a:t>
            </a:r>
            <a:r>
              <a:rPr lang="fr-FR" sz="2400" dirty="0" err="1"/>
              <a:t>mechanisms</a:t>
            </a:r>
            <a:endParaRPr lang="fr-FR" sz="2400" dirty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/>
              <a:t>toggling</a:t>
            </a:r>
            <a:r>
              <a:rPr lang="fr-FR" dirty="0"/>
              <a:t> </a:t>
            </a:r>
            <a:r>
              <a:rPr lang="fr-FR" dirty="0" smtClean="0"/>
              <a:t>on production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091" y="5694882"/>
            <a:ext cx="694678" cy="101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14" y="4054035"/>
            <a:ext cx="1539998" cy="82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28" y="4970679"/>
            <a:ext cx="1526217" cy="658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87" y="3116558"/>
            <a:ext cx="1520994" cy="68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9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DEVOPS : impacts on the </a:t>
            </a:r>
            <a:r>
              <a:rPr lang="fr-FR" dirty="0" err="1" smtClean="0"/>
              <a:t>run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2"/>
            <a:ext cx="11389759" cy="4371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Full and </a:t>
            </a:r>
            <a:r>
              <a:rPr lang="fr-FR" dirty="0" err="1" smtClean="0"/>
              <a:t>isomorphic</a:t>
            </a:r>
            <a:r>
              <a:rPr lang="fr-FR" dirty="0" smtClean="0"/>
              <a:t> automation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appliance</a:t>
            </a:r>
            <a:r>
              <a:rPr lang="fr-FR" dirty="0" smtClean="0"/>
              <a:t>/containers </a:t>
            </a:r>
            <a:r>
              <a:rPr lang="fr-FR" dirty="0" err="1" smtClean="0"/>
              <a:t>facilitate</a:t>
            </a:r>
            <a:r>
              <a:rPr lang="fr-FR" dirty="0" smtClean="0"/>
              <a:t> </a:t>
            </a:r>
            <a:r>
              <a:rPr lang="fr-FR" dirty="0" err="1" smtClean="0"/>
              <a:t>greatly</a:t>
            </a:r>
            <a:r>
              <a:rPr lang="fr-FR" dirty="0" smtClean="0"/>
              <a:t>: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Blue/</a:t>
            </a:r>
            <a:r>
              <a:rPr lang="fr-FR" dirty="0" err="1" smtClean="0"/>
              <a:t>green+A</a:t>
            </a:r>
            <a:r>
              <a:rPr lang="fr-FR" dirty="0" smtClean="0"/>
              <a:t>/B </a:t>
            </a:r>
            <a:r>
              <a:rPr lang="fr-FR" dirty="0" err="1" smtClean="0"/>
              <a:t>testing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/>
              <a:t>Canary</a:t>
            </a:r>
            <a:r>
              <a:rPr lang="fr-FR" dirty="0"/>
              <a:t> release </a:t>
            </a:r>
            <a:r>
              <a:rPr lang="fr-FR" dirty="0" err="1" smtClean="0"/>
              <a:t>deployments</a:t>
            </a:r>
            <a:endParaRPr lang="fr-FR" dirty="0" smtClean="0"/>
          </a:p>
          <a:p>
            <a:endParaRPr lang="fr-FR" dirty="0"/>
          </a:p>
          <a:p>
            <a:pPr marL="228600" lvl="1">
              <a:spcBef>
                <a:spcPts val="1000"/>
              </a:spcBef>
            </a:pPr>
            <a:r>
              <a:rPr lang="fr-FR" sz="2400" dirty="0" err="1"/>
              <a:t>Automated</a:t>
            </a:r>
            <a:r>
              <a:rPr lang="fr-FR" sz="2400" dirty="0"/>
              <a:t> </a:t>
            </a:r>
            <a:r>
              <a:rPr lang="fr-FR" sz="2400" dirty="0" err="1"/>
              <a:t>discovery</a:t>
            </a:r>
            <a:r>
              <a:rPr lang="fr-FR" sz="2400" dirty="0"/>
              <a:t> and </a:t>
            </a:r>
            <a:r>
              <a:rPr lang="fr-FR" sz="2400" dirty="0" err="1"/>
              <a:t>scaling</a:t>
            </a:r>
            <a:r>
              <a:rPr lang="fr-FR" sz="2400" dirty="0"/>
              <a:t> </a:t>
            </a:r>
            <a:r>
              <a:rPr lang="fr-FR" sz="2400" dirty="0" err="1"/>
              <a:t>mechanisms</a:t>
            </a:r>
            <a:endParaRPr lang="fr-FR" sz="2400" dirty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/>
              <a:t>toggling</a:t>
            </a:r>
            <a:r>
              <a:rPr lang="fr-FR" dirty="0"/>
              <a:t> </a:t>
            </a:r>
            <a:r>
              <a:rPr lang="fr-FR" dirty="0" smtClean="0"/>
              <a:t>on production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091" y="5694882"/>
            <a:ext cx="694678" cy="101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14" y="4054035"/>
            <a:ext cx="1539998" cy="82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28" y="4970679"/>
            <a:ext cx="1526217" cy="658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87" y="3116558"/>
            <a:ext cx="1520994" cy="68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4351" y="-3801993"/>
            <a:ext cx="23534092" cy="1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Devops</a:t>
            </a:r>
            <a:r>
              <a:rPr lang="fr-FR" dirty="0" smtClean="0"/>
              <a:t> : the </a:t>
            </a:r>
            <a:r>
              <a:rPr lang="fr-FR" dirty="0" err="1" smtClean="0"/>
              <a:t>sum</a:t>
            </a:r>
            <a:r>
              <a:rPr lang="fr-FR" dirty="0" smtClean="0"/>
              <a:t> up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Business </a:t>
            </a:r>
            <a:r>
              <a:rPr lang="fr-FR" dirty="0" err="1" smtClean="0"/>
              <a:t>analysts</a:t>
            </a:r>
            <a:r>
              <a:rPr lang="fr-FR" dirty="0" smtClean="0"/>
              <a:t> + </a:t>
            </a:r>
            <a:r>
              <a:rPr lang="fr-FR" dirty="0" err="1" smtClean="0"/>
              <a:t>developers</a:t>
            </a:r>
            <a:r>
              <a:rPr lang="fr-FR" dirty="0"/>
              <a:t> </a:t>
            </a:r>
            <a:r>
              <a:rPr lang="fr-FR" dirty="0" smtClean="0"/>
              <a:t>+ </a:t>
            </a:r>
            <a:r>
              <a:rPr lang="fr-FR" dirty="0" err="1" smtClean="0"/>
              <a:t>testers</a:t>
            </a:r>
            <a:r>
              <a:rPr lang="fr-FR" dirty="0" smtClean="0"/>
              <a:t> + </a:t>
            </a:r>
            <a:r>
              <a:rPr lang="fr-FR" dirty="0" err="1" smtClean="0"/>
              <a:t>ops</a:t>
            </a:r>
            <a:r>
              <a:rPr lang="fr-FR" dirty="0" smtClean="0"/>
              <a:t> = </a:t>
            </a:r>
            <a:r>
              <a:rPr lang="fr-FR" dirty="0" err="1" smtClean="0"/>
              <a:t>same</a:t>
            </a:r>
            <a:r>
              <a:rPr lang="fr-FR" dirty="0" smtClean="0"/>
              <a:t> team !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2118" name="Picture 70" descr="#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52" y="3253918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0" name="Picture 72" descr="#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62" y="3218792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70" y="2765262"/>
            <a:ext cx="2835758" cy="1744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bonhommes cravat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61" y="2765262"/>
            <a:ext cx="1744593" cy="1744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ésultat de recherche d'images pour &quot;bonhommes cravat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45" y="2774140"/>
            <a:ext cx="2129888" cy="174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70" y="2765263"/>
            <a:ext cx="8741563" cy="367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90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Practices and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Measurement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37097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: </a:t>
            </a:r>
            <a:r>
              <a:rPr lang="fr-FR" dirty="0" err="1"/>
              <a:t>why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0126" y="2207778"/>
            <a:ext cx="10985474" cy="4020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rebuchet MS" charset="0"/>
              </a:rPr>
              <a:t>Faster time to </a:t>
            </a:r>
            <a:r>
              <a:rPr lang="en-US" dirty="0" smtClean="0">
                <a:latin typeface="Trebuchet MS" charset="0"/>
              </a:rPr>
              <a:t>market		=&gt;	Competitive advantage</a:t>
            </a:r>
            <a:endParaRPr lang="fr-FR" dirty="0">
              <a:latin typeface="Trebuchet MS" charset="0"/>
            </a:endParaRPr>
          </a:p>
          <a:p>
            <a:endParaRPr lang="fr-FR" dirty="0" smtClean="0">
              <a:latin typeface="Trebuchet MS" charset="0"/>
            </a:endParaRPr>
          </a:p>
          <a:p>
            <a:endParaRPr lang="en-US" dirty="0" smtClean="0">
              <a:latin typeface="Trebuchet MS" charset="0"/>
            </a:endParaRPr>
          </a:p>
          <a:p>
            <a:pPr marL="0" indent="0">
              <a:buNone/>
            </a:pPr>
            <a:r>
              <a:rPr lang="en-US" dirty="0" smtClean="0">
                <a:latin typeface="Trebuchet MS" charset="0"/>
              </a:rPr>
              <a:t>Better quality of product		=&gt;	Higher </a:t>
            </a:r>
            <a:r>
              <a:rPr lang="en-US" dirty="0">
                <a:latin typeface="Trebuchet MS" charset="0"/>
              </a:rPr>
              <a:t>customer satisfaction</a:t>
            </a:r>
          </a:p>
          <a:p>
            <a:pPr marL="0" indent="0">
              <a:buNone/>
            </a:pPr>
            <a:r>
              <a:rPr lang="fr-FR" dirty="0" err="1" smtClean="0">
                <a:latin typeface="Trebuchet MS" charset="0"/>
              </a:rPr>
              <a:t>Expected</a:t>
            </a:r>
            <a:r>
              <a:rPr lang="fr-FR" dirty="0" smtClean="0">
                <a:latin typeface="Trebuchet MS" charset="0"/>
              </a:rPr>
              <a:t> </a:t>
            </a:r>
            <a:r>
              <a:rPr lang="fr-FR" dirty="0" err="1" smtClean="0">
                <a:latin typeface="Trebuchet MS" charset="0"/>
              </a:rPr>
              <a:t>features</a:t>
            </a:r>
            <a:r>
              <a:rPr lang="fr-FR" dirty="0" smtClean="0">
                <a:latin typeface="Trebuchet MS" charset="0"/>
              </a:rPr>
              <a:t> </a:t>
            </a:r>
            <a:r>
              <a:rPr lang="fr-FR" dirty="0" err="1" smtClean="0">
                <a:latin typeface="Trebuchet MS" charset="0"/>
              </a:rPr>
              <a:t>delivered</a:t>
            </a:r>
            <a:endParaRPr lang="fr-FR" dirty="0" smtClean="0">
              <a:latin typeface="Trebuchet MS" charset="0"/>
            </a:endParaRPr>
          </a:p>
          <a:p>
            <a:endParaRPr lang="fr-FR" dirty="0" smtClean="0">
              <a:latin typeface="Trebuchet MS" charset="0"/>
            </a:endParaRPr>
          </a:p>
          <a:p>
            <a:endParaRPr lang="en-US" dirty="0" smtClean="0">
              <a:latin typeface="Trebuchet MS" charset="0"/>
            </a:endParaRPr>
          </a:p>
          <a:p>
            <a:pPr marL="0" indent="0">
              <a:buNone/>
            </a:pPr>
            <a:r>
              <a:rPr lang="en-US" dirty="0" smtClean="0">
                <a:latin typeface="Trebuchet MS" charset="0"/>
              </a:rPr>
              <a:t>Processes optimized		=&gt;	Reduced TCO (total cost </a:t>
            </a:r>
            <a:r>
              <a:rPr lang="en-US" dirty="0">
                <a:latin typeface="Trebuchet MS" charset="0"/>
              </a:rPr>
              <a:t>of </a:t>
            </a:r>
            <a:r>
              <a:rPr lang="en-US" dirty="0" smtClean="0">
                <a:latin typeface="Trebuchet MS" charset="0"/>
              </a:rPr>
              <a:t>ownership)</a:t>
            </a:r>
            <a:endParaRPr lang="en-US" dirty="0">
              <a:latin typeface="Trebuchet MS" charset="0"/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32" y="5841867"/>
            <a:ext cx="1372533" cy="7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30" y="2685473"/>
            <a:ext cx="1372533" cy="7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31" y="4217970"/>
            <a:ext cx="1372533" cy="7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68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Measurement</a:t>
            </a:r>
            <a:r>
              <a:rPr lang="fr-FR" dirty="0" smtClean="0"/>
              <a:t> : </a:t>
            </a:r>
            <a:r>
              <a:rPr lang="fr-FR" dirty="0" err="1" smtClean="0"/>
              <a:t>why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2"/>
            <a:ext cx="11267839" cy="4313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/>
              <a:t>Already</a:t>
            </a:r>
            <a:r>
              <a:rPr lang="fr-FR" dirty="0" smtClean="0"/>
              <a:t> </a:t>
            </a:r>
            <a:r>
              <a:rPr lang="fr-FR" dirty="0" err="1" smtClean="0"/>
              <a:t>plenty</a:t>
            </a:r>
            <a:r>
              <a:rPr lang="fr-FR" dirty="0" smtClean="0"/>
              <a:t> of monitoring </a:t>
            </a:r>
            <a:r>
              <a:rPr lang="fr-FR" dirty="0" err="1" smtClean="0"/>
              <a:t>systems</a:t>
            </a:r>
            <a:r>
              <a:rPr lang="fr-FR" dirty="0" smtClean="0"/>
              <a:t> in place: </a:t>
            </a:r>
          </a:p>
          <a:p>
            <a:r>
              <a:rPr lang="fr-FR" dirty="0" smtClean="0"/>
              <a:t>System</a:t>
            </a:r>
          </a:p>
          <a:p>
            <a:r>
              <a:rPr lang="fr-FR" dirty="0" smtClean="0"/>
              <a:t>BAM</a:t>
            </a:r>
          </a:p>
          <a:p>
            <a:r>
              <a:rPr lang="fr-FR" dirty="0" smtClean="0"/>
              <a:t>Audit </a:t>
            </a:r>
            <a:r>
              <a:rPr lang="fr-FR" dirty="0" err="1" smtClean="0"/>
              <a:t>trails</a:t>
            </a:r>
            <a:endParaRPr lang="fr-FR" dirty="0" smtClean="0"/>
          </a:p>
          <a:p>
            <a:r>
              <a:rPr lang="fr-FR" dirty="0" smtClean="0"/>
              <a:t>Log collectors 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So </a:t>
            </a:r>
            <a:r>
              <a:rPr lang="fr-FR" dirty="0" err="1" smtClean="0"/>
              <a:t>what’s</a:t>
            </a:r>
            <a:r>
              <a:rPr lang="fr-FR" dirty="0" smtClean="0"/>
              <a:t> the connexion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delivery</a:t>
            </a:r>
            <a:r>
              <a:rPr lang="fr-FR" dirty="0" smtClean="0"/>
              <a:t> ? 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00B050"/>
                </a:solidFill>
              </a:rPr>
              <a:t>Continuous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delivery</a:t>
            </a:r>
            <a:r>
              <a:rPr lang="fr-FR" dirty="0">
                <a:solidFill>
                  <a:srgbClr val="00B050"/>
                </a:solidFill>
              </a:rPr>
              <a:t> =&gt; MANY MORE EVENTS, </a:t>
            </a:r>
            <a:r>
              <a:rPr lang="fr-FR" dirty="0" smtClean="0">
                <a:solidFill>
                  <a:srgbClr val="00B050"/>
                </a:solidFill>
              </a:rPr>
              <a:t>ACTIONS, DATA TO PROCESS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B050"/>
                </a:solidFill>
              </a:rPr>
              <a:t>New </a:t>
            </a:r>
            <a:r>
              <a:rPr lang="fr-FR" dirty="0" err="1" smtClean="0">
                <a:solidFill>
                  <a:srgbClr val="00B050"/>
                </a:solidFill>
              </a:rPr>
              <a:t>processes</a:t>
            </a:r>
            <a:r>
              <a:rPr lang="fr-FR" dirty="0" smtClean="0">
                <a:solidFill>
                  <a:srgbClr val="00B050"/>
                </a:solidFill>
              </a:rPr>
              <a:t>/teams to challenge =&gt; REUNIFIED DELIVERY TEAM AND BUSINESS ! </a:t>
            </a:r>
            <a:endParaRPr lang="fr-F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9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Measurement</a:t>
            </a:r>
            <a:r>
              <a:rPr lang="fr-FR" dirty="0" smtClean="0"/>
              <a:t> :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important for CD ? </a:t>
            </a:r>
            <a:endParaRPr lang="en-US" dirty="0"/>
          </a:p>
        </p:txBody>
      </p:sp>
      <p:pic>
        <p:nvPicPr>
          <p:cNvPr id="4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255" y="2081212"/>
            <a:ext cx="6210300" cy="4476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743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Measurement</a:t>
            </a:r>
            <a:r>
              <a:rPr lang="fr-FR" dirty="0" smtClean="0"/>
              <a:t>: </a:t>
            </a:r>
            <a:r>
              <a:rPr lang="fr-FR" dirty="0" err="1" smtClean="0"/>
              <a:t>metrics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matters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904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b="1" dirty="0" smtClean="0"/>
          </a:p>
          <a:p>
            <a:r>
              <a:rPr lang="fr-FR" dirty="0" err="1" smtClean="0"/>
              <a:t>Quality</a:t>
            </a:r>
            <a:r>
              <a:rPr lang="fr-FR" dirty="0" smtClean="0"/>
              <a:t> of the application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Delivery </a:t>
            </a:r>
            <a:r>
              <a:rPr lang="fr-FR" dirty="0" err="1"/>
              <a:t>p</a:t>
            </a:r>
            <a:r>
              <a:rPr lang="fr-FR" dirty="0" err="1" smtClean="0"/>
              <a:t>rocess</a:t>
            </a:r>
            <a:r>
              <a:rPr lang="fr-FR" dirty="0" smtClean="0"/>
              <a:t> </a:t>
            </a:r>
            <a:r>
              <a:rPr lang="fr-FR" dirty="0" err="1" smtClean="0"/>
              <a:t>efficiency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Live </a:t>
            </a:r>
            <a:r>
              <a:rPr lang="fr-FR" dirty="0" err="1" smtClean="0"/>
              <a:t>metrics</a:t>
            </a:r>
            <a:r>
              <a:rPr lang="fr-FR" dirty="0" smtClean="0"/>
              <a:t> on </a:t>
            </a:r>
            <a:r>
              <a:rPr lang="fr-FR" dirty="0" err="1" smtClean="0"/>
              <a:t>delivered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/>
          </a:p>
        </p:txBody>
      </p:sp>
      <p:pic>
        <p:nvPicPr>
          <p:cNvPr id="4100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395" y="3882784"/>
            <a:ext cx="1469254" cy="102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393" y="5234139"/>
            <a:ext cx="1469255" cy="1101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47" y="2142855"/>
            <a:ext cx="1748545" cy="16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6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Measurement</a:t>
            </a:r>
            <a:r>
              <a:rPr lang="fr-FR" dirty="0" smtClean="0"/>
              <a:t> : code </a:t>
            </a:r>
            <a:r>
              <a:rPr lang="fr-FR" dirty="0" err="1" smtClean="0"/>
              <a:t>quality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14261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matters</a:t>
            </a:r>
            <a:r>
              <a:rPr lang="fr-FR" dirty="0" smtClean="0"/>
              <a:t>, </a:t>
            </a:r>
            <a:r>
              <a:rPr lang="fr-FR" dirty="0" err="1" smtClean="0"/>
              <a:t>remember</a:t>
            </a:r>
            <a:r>
              <a:rPr lang="fr-FR" dirty="0" smtClean="0"/>
              <a:t>? 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B050"/>
                </a:solidFill>
              </a:rPr>
              <a:t>Put </a:t>
            </a:r>
            <a:r>
              <a:rPr lang="fr-FR" dirty="0" err="1" smtClean="0">
                <a:solidFill>
                  <a:srgbClr val="00B050"/>
                </a:solidFill>
              </a:rPr>
              <a:t>it</a:t>
            </a:r>
            <a:r>
              <a:rPr lang="fr-FR" dirty="0" smtClean="0">
                <a:solidFill>
                  <a:srgbClr val="00B050"/>
                </a:solidFill>
              </a:rPr>
              <a:t> as a </a:t>
            </a:r>
            <a:r>
              <a:rPr lang="fr-FR" dirty="0" err="1" smtClean="0">
                <a:solidFill>
                  <a:srgbClr val="00B050"/>
                </a:solidFill>
              </a:rPr>
              <a:t>blocking</a:t>
            </a:r>
            <a:r>
              <a:rPr lang="fr-FR" dirty="0" smtClean="0">
                <a:solidFill>
                  <a:srgbClr val="00B050"/>
                </a:solidFill>
              </a:rPr>
              <a:t> </a:t>
            </a:r>
            <a:r>
              <a:rPr lang="fr-FR" dirty="0" err="1" smtClean="0">
                <a:solidFill>
                  <a:srgbClr val="00B050"/>
                </a:solidFill>
              </a:rPr>
              <a:t>delivery</a:t>
            </a:r>
            <a:r>
              <a:rPr lang="fr-FR" dirty="0" smtClean="0">
                <a:solidFill>
                  <a:srgbClr val="00B050"/>
                </a:solidFill>
              </a:rPr>
              <a:t> </a:t>
            </a:r>
            <a:r>
              <a:rPr lang="fr-FR" dirty="0" err="1" smtClean="0">
                <a:solidFill>
                  <a:srgbClr val="00B050"/>
                </a:solidFill>
              </a:rPr>
              <a:t>gating</a:t>
            </a:r>
            <a:r>
              <a:rPr lang="fr-FR" dirty="0" smtClean="0">
                <a:solidFill>
                  <a:srgbClr val="00B050"/>
                </a:solidFill>
              </a:rPr>
              <a:t> </a:t>
            </a:r>
            <a:r>
              <a:rPr lang="fr-FR" dirty="0" err="1" smtClean="0">
                <a:solidFill>
                  <a:srgbClr val="00B050"/>
                </a:solidFill>
              </a:rPr>
              <a:t>criteria</a:t>
            </a:r>
            <a:r>
              <a:rPr lang="fr-FR" dirty="0" smtClean="0">
                <a:solidFill>
                  <a:srgbClr val="00B050"/>
                </a:solidFill>
              </a:rPr>
              <a:t> </a:t>
            </a:r>
            <a:r>
              <a:rPr lang="fr-FR" dirty="0" err="1" smtClean="0">
                <a:solidFill>
                  <a:srgbClr val="00B050"/>
                </a:solidFill>
              </a:rPr>
              <a:t>then</a:t>
            </a:r>
            <a:r>
              <a:rPr lang="fr-FR" dirty="0">
                <a:solidFill>
                  <a:srgbClr val="00B050"/>
                </a:solidFill>
              </a:rPr>
              <a:t>!</a:t>
            </a:r>
            <a:endParaRPr lang="fr-FR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fr-FR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/>
              <a:t> </a:t>
            </a:r>
            <a:r>
              <a:rPr lang="fr-FR" dirty="0" err="1" smtClean="0"/>
              <a:t>Define</a:t>
            </a:r>
            <a:r>
              <a:rPr lang="fr-FR" dirty="0" smtClean="0"/>
              <a:t> </a:t>
            </a:r>
            <a:r>
              <a:rPr lang="fr-FR" dirty="0" err="1" smtClean="0"/>
              <a:t>acceptance</a:t>
            </a:r>
            <a:r>
              <a:rPr lang="fr-FR" dirty="0" smtClean="0"/>
              <a:t> </a:t>
            </a:r>
            <a:r>
              <a:rPr lang="fr-FR" dirty="0" err="1" smtClean="0"/>
              <a:t>criterias</a:t>
            </a:r>
            <a:r>
              <a:rPr lang="fr-FR" dirty="0" smtClean="0"/>
              <a:t> (global/</a:t>
            </a:r>
            <a:r>
              <a:rPr lang="fr-FR" dirty="0" err="1" smtClean="0"/>
              <a:t>graduated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):</a:t>
            </a:r>
            <a:endParaRPr lang="fr-FR" dirty="0"/>
          </a:p>
          <a:p>
            <a:pPr lvl="1"/>
            <a:r>
              <a:rPr lang="fr-FR" dirty="0" smtClean="0"/>
              <a:t>Tests </a:t>
            </a:r>
            <a:r>
              <a:rPr lang="fr-FR" dirty="0" err="1" smtClean="0"/>
              <a:t>results</a:t>
            </a:r>
            <a:r>
              <a:rPr lang="fr-FR" dirty="0" smtClean="0"/>
              <a:t> / </a:t>
            </a:r>
            <a:r>
              <a:rPr lang="fr-FR" dirty="0" err="1" smtClean="0"/>
              <a:t>coverage</a:t>
            </a:r>
            <a:r>
              <a:rPr lang="fr-FR" dirty="0" smtClean="0"/>
              <a:t> and relevance </a:t>
            </a:r>
          </a:p>
          <a:p>
            <a:pPr lvl="1"/>
            <a:r>
              <a:rPr lang="fr-FR" dirty="0" smtClean="0"/>
              <a:t>Bug patterns </a:t>
            </a:r>
            <a:r>
              <a:rPr lang="fr-FR" dirty="0" err="1" smtClean="0"/>
              <a:t>detection</a:t>
            </a:r>
            <a:r>
              <a:rPr lang="fr-FR" dirty="0" smtClean="0"/>
              <a:t> (design, </a:t>
            </a:r>
            <a:r>
              <a:rPr lang="fr-FR" dirty="0" err="1" smtClean="0"/>
              <a:t>security</a:t>
            </a:r>
            <a:r>
              <a:rPr lang="fr-FR" dirty="0" smtClean="0"/>
              <a:t>, </a:t>
            </a:r>
            <a:r>
              <a:rPr lang="fr-FR" dirty="0" err="1" smtClean="0"/>
              <a:t>stability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Coding</a:t>
            </a:r>
            <a:r>
              <a:rPr lang="fr-FR" dirty="0" smtClean="0"/>
              <a:t>/</a:t>
            </a:r>
            <a:r>
              <a:rPr lang="fr-FR" dirty="0" err="1" smtClean="0"/>
              <a:t>naming</a:t>
            </a:r>
            <a:r>
              <a:rPr lang="fr-FR" dirty="0" smtClean="0"/>
              <a:t> conventions</a:t>
            </a:r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=&gt; </a:t>
            </a:r>
            <a:r>
              <a:rPr lang="fr-FR" dirty="0" err="1" smtClean="0"/>
              <a:t>Analyze</a:t>
            </a:r>
            <a:r>
              <a:rPr lang="fr-FR" dirty="0" smtClean="0"/>
              <a:t> … and </a:t>
            </a:r>
            <a:r>
              <a:rPr lang="fr-FR" dirty="0" err="1" smtClean="0"/>
              <a:t>regulate</a:t>
            </a:r>
            <a:r>
              <a:rPr lang="fr-FR" dirty="0"/>
              <a:t>!</a:t>
            </a:r>
          </a:p>
          <a:p>
            <a:endParaRPr lang="en-US" dirty="0"/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453" y="3724712"/>
            <a:ext cx="1541695" cy="14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597" y="5251544"/>
            <a:ext cx="1295781" cy="1365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266" y="5251544"/>
            <a:ext cx="1820712" cy="1365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0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Measurement</a:t>
            </a:r>
            <a:r>
              <a:rPr lang="fr-FR" dirty="0" smtClean="0"/>
              <a:t> :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efficiency</a:t>
            </a:r>
            <a:r>
              <a:rPr lang="fr-FR" dirty="0" smtClean="0"/>
              <a:t> </a:t>
            </a:r>
            <a:r>
              <a:rPr lang="fr-FR" dirty="0" err="1" smtClean="0"/>
              <a:t>KPIs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565" y="2092148"/>
            <a:ext cx="10431475" cy="469635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Time-to-</a:t>
            </a:r>
            <a:r>
              <a:rPr lang="fr-FR" dirty="0" err="1" smtClean="0"/>
              <a:t>market</a:t>
            </a:r>
            <a:r>
              <a:rPr lang="fr-FR" dirty="0" smtClean="0"/>
              <a:t> </a:t>
            </a:r>
            <a:r>
              <a:rPr lang="fr-FR" dirty="0" err="1" smtClean="0"/>
              <a:t>measurement</a:t>
            </a:r>
            <a:endParaRPr lang="fr-FR" dirty="0"/>
          </a:p>
          <a:p>
            <a:pPr lvl="1"/>
            <a:r>
              <a:rPr lang="fr-FR" dirty="0" smtClean="0"/>
              <a:t>Delay </a:t>
            </a:r>
            <a:r>
              <a:rPr lang="fr-FR" dirty="0" err="1" smtClean="0"/>
              <a:t>between</a:t>
            </a:r>
            <a:r>
              <a:rPr lang="fr-FR" dirty="0" smtClean="0"/>
              <a:t> qualification and activation in production of a </a:t>
            </a:r>
            <a:r>
              <a:rPr lang="fr-FR" dirty="0" err="1" smtClean="0"/>
              <a:t>feature</a:t>
            </a:r>
            <a:endParaRPr lang="fr-FR" dirty="0" smtClean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 smtClean="0"/>
              <a:t> Challenges the </a:t>
            </a:r>
            <a:r>
              <a:rPr lang="fr-FR" dirty="0" err="1" smtClean="0"/>
              <a:t>devs</a:t>
            </a:r>
            <a:r>
              <a:rPr lang="fr-FR" dirty="0" smtClean="0"/>
              <a:t>/</a:t>
            </a:r>
            <a:r>
              <a:rPr lang="fr-FR" dirty="0" err="1" smtClean="0"/>
              <a:t>ops</a:t>
            </a:r>
            <a:r>
              <a:rPr lang="fr-FR" dirty="0" smtClean="0"/>
              <a:t>/</a:t>
            </a:r>
            <a:r>
              <a:rPr lang="fr-FR" dirty="0" err="1" smtClean="0"/>
              <a:t>QAs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00B050"/>
                </a:solidFill>
              </a:rPr>
              <a:t>delivery</a:t>
            </a:r>
            <a:r>
              <a:rPr lang="fr-FR" dirty="0" smtClean="0"/>
              <a:t> </a:t>
            </a:r>
            <a:r>
              <a:rPr lang="fr-FR" dirty="0" err="1" smtClean="0"/>
              <a:t>efficiency</a:t>
            </a:r>
            <a:r>
              <a:rPr lang="fr-FR" dirty="0" smtClean="0"/>
              <a:t> over time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/>
              <a:t>usage </a:t>
            </a:r>
            <a:r>
              <a:rPr lang="fr-FR" dirty="0" err="1" smtClean="0"/>
              <a:t>tracking</a:t>
            </a:r>
            <a:endParaRPr lang="fr-FR" dirty="0"/>
          </a:p>
          <a:p>
            <a:pPr lvl="1"/>
            <a:r>
              <a:rPr lang="fr-FR" dirty="0" smtClean="0"/>
              <a:t>Check of the </a:t>
            </a:r>
            <a:r>
              <a:rPr lang="fr-FR" dirty="0" err="1" smtClean="0"/>
              <a:t>delivered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effective usage versus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 smtClean="0"/>
              <a:t> Challenges </a:t>
            </a:r>
            <a:r>
              <a:rPr lang="fr-FR" dirty="0"/>
              <a:t>the </a:t>
            </a:r>
            <a:r>
              <a:rPr lang="fr-FR" dirty="0" err="1" smtClean="0"/>
              <a:t>BAs</a:t>
            </a:r>
            <a:r>
              <a:rPr lang="fr-FR" dirty="0" smtClean="0"/>
              <a:t>/</a:t>
            </a:r>
            <a:r>
              <a:rPr lang="fr-FR" dirty="0" err="1" smtClean="0"/>
              <a:t>devs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00B050"/>
                </a:solidFill>
              </a:rPr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efficiency</a:t>
            </a:r>
            <a:r>
              <a:rPr lang="fr-FR" dirty="0" smtClean="0"/>
              <a:t> </a:t>
            </a:r>
            <a:r>
              <a:rPr lang="fr-FR" dirty="0"/>
              <a:t>over </a:t>
            </a:r>
            <a:r>
              <a:rPr lang="fr-FR" dirty="0" smtClean="0"/>
              <a:t>time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KPIs</a:t>
            </a:r>
            <a:endParaRPr lang="fr-FR" dirty="0" smtClean="0"/>
          </a:p>
          <a:p>
            <a:pPr lvl="1"/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defects</a:t>
            </a:r>
            <a:r>
              <a:rPr lang="fr-FR" dirty="0" smtClean="0"/>
              <a:t> per </a:t>
            </a:r>
            <a:r>
              <a:rPr lang="fr-FR" dirty="0" err="1" smtClean="0"/>
              <a:t>feature</a:t>
            </a:r>
            <a:r>
              <a:rPr lang="fr-FR" dirty="0" smtClean="0"/>
              <a:t> over time</a:t>
            </a:r>
          </a:p>
          <a:p>
            <a:pPr lvl="1"/>
            <a:r>
              <a:rPr lang="fr-FR" dirty="0" smtClean="0"/>
              <a:t>% of </a:t>
            </a:r>
            <a:r>
              <a:rPr lang="fr-FR" dirty="0" err="1" smtClean="0"/>
              <a:t>commits</a:t>
            </a:r>
            <a:r>
              <a:rPr lang="fr-FR" dirty="0" smtClean="0"/>
              <a:t> passing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criterias</a:t>
            </a:r>
            <a:r>
              <a:rPr lang="fr-FR" dirty="0" smtClean="0"/>
              <a:t> (i.e. : </a:t>
            </a:r>
            <a:r>
              <a:rPr lang="fr-FR" dirty="0" err="1" smtClean="0"/>
              <a:t>deployed</a:t>
            </a:r>
            <a:r>
              <a:rPr lang="fr-FR" dirty="0" smtClean="0"/>
              <a:t>/</a:t>
            </a:r>
            <a:r>
              <a:rPr lang="fr-FR" dirty="0" err="1" smtClean="0"/>
              <a:t>tested</a:t>
            </a:r>
            <a:r>
              <a:rPr lang="fr-FR" dirty="0" smtClean="0"/>
              <a:t> </a:t>
            </a:r>
            <a:r>
              <a:rPr lang="fr-FR" dirty="0" err="1" smtClean="0"/>
              <a:t>successfully</a:t>
            </a:r>
            <a:r>
              <a:rPr lang="fr-FR" dirty="0" smtClean="0"/>
              <a:t> on </a:t>
            </a:r>
            <a:r>
              <a:rPr lang="fr-FR" dirty="0" err="1" smtClean="0"/>
              <a:t>gating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…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>
                <a:solidFill>
                  <a:srgbClr val="00B050"/>
                </a:solidFill>
              </a:rPr>
              <a:t> DEFINE YOURS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026" name="Picture 2" descr="hygiea-screen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221" y="2787093"/>
            <a:ext cx="3930635" cy="2299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6882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Measurement</a:t>
            </a:r>
            <a:r>
              <a:rPr lang="fr-FR" dirty="0" smtClean="0"/>
              <a:t> : live </a:t>
            </a:r>
            <a:r>
              <a:rPr lang="fr-FR" dirty="0" err="1" smtClean="0"/>
              <a:t>metrics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4519" y="2336872"/>
            <a:ext cx="10844976" cy="4232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As applications are </a:t>
            </a:r>
            <a:r>
              <a:rPr lang="fr-FR" dirty="0" err="1" smtClean="0"/>
              <a:t>delivered</a:t>
            </a:r>
            <a:r>
              <a:rPr lang="fr-FR" dirty="0" smtClean="0"/>
              <a:t> </a:t>
            </a:r>
            <a:r>
              <a:rPr lang="fr-FR" dirty="0" err="1" smtClean="0"/>
              <a:t>often</a:t>
            </a:r>
            <a:r>
              <a:rPr lang="fr-FR" dirty="0" smtClean="0"/>
              <a:t>, more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  <a:r>
              <a:rPr lang="fr-FR" dirty="0" err="1" smtClean="0"/>
              <a:t>occur</a:t>
            </a:r>
            <a:r>
              <a:rPr lang="fr-FR" dirty="0" smtClean="0"/>
              <a:t>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 smtClean="0"/>
              <a:t> BA/DEV/QA/OPS teams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faster</a:t>
            </a:r>
            <a:r>
              <a:rPr lang="fr-FR" dirty="0" smtClean="0"/>
              <a:t> and </a:t>
            </a:r>
            <a:r>
              <a:rPr lang="fr-FR" dirty="0" err="1" smtClean="0"/>
              <a:t>faster</a:t>
            </a:r>
            <a:r>
              <a:rPr lang="fr-FR" dirty="0" smtClean="0"/>
              <a:t> feedbacks </a:t>
            </a:r>
            <a:r>
              <a:rPr lang="fr-FR" dirty="0" err="1" smtClean="0"/>
              <a:t>from</a:t>
            </a:r>
            <a:r>
              <a:rPr lang="fr-FR" dirty="0" smtClean="0"/>
              <a:t> production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/>
          </a:p>
          <a:p>
            <a:r>
              <a:rPr lang="fr-FR" dirty="0" smtClean="0"/>
              <a:t>Real-time </a:t>
            </a:r>
            <a:r>
              <a:rPr lang="fr-FR" dirty="0" err="1" smtClean="0"/>
              <a:t>analytics</a:t>
            </a:r>
            <a:r>
              <a:rPr lang="fr-FR" dirty="0" smtClean="0"/>
              <a:t> per </a:t>
            </a:r>
            <a:r>
              <a:rPr lang="fr-FR" dirty="0" err="1" smtClean="0"/>
              <a:t>feature</a:t>
            </a:r>
            <a:endParaRPr lang="fr-FR" dirty="0" smtClean="0"/>
          </a:p>
          <a:p>
            <a:r>
              <a:rPr lang="fr-FR" dirty="0" smtClean="0"/>
              <a:t>Performance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smtClean="0"/>
              <a:t>per </a:t>
            </a:r>
            <a:r>
              <a:rPr lang="fr-FR" dirty="0" err="1" smtClean="0"/>
              <a:t>feature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rgbClr val="00B050"/>
                </a:solidFill>
              </a:rPr>
              <a:t>Data collection, </a:t>
            </a:r>
            <a:r>
              <a:rPr lang="fr-FR" dirty="0" err="1" smtClean="0">
                <a:solidFill>
                  <a:srgbClr val="00B050"/>
                </a:solidFill>
              </a:rPr>
              <a:t>storage</a:t>
            </a:r>
            <a:r>
              <a:rPr lang="fr-FR" dirty="0" smtClean="0">
                <a:solidFill>
                  <a:srgbClr val="00B050"/>
                </a:solidFill>
              </a:rPr>
              <a:t> and </a:t>
            </a:r>
            <a:r>
              <a:rPr lang="fr-FR" dirty="0" err="1" smtClean="0">
                <a:solidFill>
                  <a:srgbClr val="00B050"/>
                </a:solidFill>
              </a:rPr>
              <a:t>analytics</a:t>
            </a:r>
            <a:r>
              <a:rPr lang="fr-FR" dirty="0" smtClean="0">
                <a:solidFill>
                  <a:srgbClr val="00B050"/>
                </a:solidFill>
              </a:rPr>
              <a:t> </a:t>
            </a:r>
            <a:r>
              <a:rPr lang="fr-FR" dirty="0" err="1" smtClean="0">
                <a:solidFill>
                  <a:srgbClr val="00B050"/>
                </a:solidFill>
              </a:rPr>
              <a:t>models</a:t>
            </a:r>
            <a:r>
              <a:rPr lang="fr-FR" dirty="0" smtClean="0">
                <a:solidFill>
                  <a:srgbClr val="00B050"/>
                </a:solidFill>
              </a:rPr>
              <a:t> must </a:t>
            </a:r>
            <a:r>
              <a:rPr lang="fr-FR" dirty="0" err="1" smtClean="0">
                <a:solidFill>
                  <a:srgbClr val="00B050"/>
                </a:solidFill>
              </a:rPr>
              <a:t>adapt</a:t>
            </a:r>
            <a:r>
              <a:rPr lang="fr-FR" dirty="0" smtClean="0">
                <a:solidFill>
                  <a:srgbClr val="00B050"/>
                </a:solidFill>
              </a:rPr>
              <a:t> 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6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4296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delivery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mean</a:t>
            </a:r>
            <a:r>
              <a:rPr lang="fr-FR" dirty="0" smtClean="0"/>
              <a:t> to </a:t>
            </a:r>
            <a:r>
              <a:rPr lang="fr-FR" dirty="0" err="1" smtClean="0"/>
              <a:t>deliver</a:t>
            </a:r>
            <a:r>
              <a:rPr lang="fr-FR" dirty="0" smtClean="0"/>
              <a:t> more, </a:t>
            </a:r>
            <a:r>
              <a:rPr lang="fr-FR" dirty="0" err="1" smtClean="0"/>
              <a:t>better</a:t>
            </a:r>
            <a:r>
              <a:rPr lang="fr-FR" dirty="0" smtClean="0"/>
              <a:t>, </a:t>
            </a:r>
            <a:r>
              <a:rPr lang="fr-FR" dirty="0" err="1" smtClean="0"/>
              <a:t>faster</a:t>
            </a:r>
            <a:r>
              <a:rPr lang="fr-FR" dirty="0" smtClean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It </a:t>
            </a:r>
            <a:r>
              <a:rPr lang="fr-FR" dirty="0" err="1" smtClean="0"/>
              <a:t>requires</a:t>
            </a:r>
            <a:r>
              <a:rPr lang="fr-FR" dirty="0" smtClean="0"/>
              <a:t> a set of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 smtClean="0"/>
              <a:t>Mindset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Skills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Enablers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002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: and </a:t>
            </a:r>
            <a:r>
              <a:rPr lang="fr-FR" dirty="0" err="1" smtClean="0"/>
              <a:t>tools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4296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to use ?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Inhouse</a:t>
            </a:r>
            <a:r>
              <a:rPr lang="fr-FR" dirty="0" smtClean="0"/>
              <a:t> versus out-of-the-box solutions?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Open source / </a:t>
            </a:r>
            <a:r>
              <a:rPr lang="fr-FR" dirty="0" err="1" smtClean="0"/>
              <a:t>community</a:t>
            </a:r>
            <a:r>
              <a:rPr lang="fr-FR" dirty="0" smtClean="0"/>
              <a:t> versus </a:t>
            </a:r>
            <a:r>
              <a:rPr lang="fr-FR" dirty="0" err="1" smtClean="0"/>
              <a:t>licensed</a:t>
            </a:r>
            <a:r>
              <a:rPr lang="fr-FR" dirty="0" smtClean="0"/>
              <a:t>?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Technology-specific</a:t>
            </a:r>
            <a:r>
              <a:rPr lang="fr-FR" dirty="0" smtClean="0"/>
              <a:t> versus </a:t>
            </a:r>
            <a:r>
              <a:rPr lang="fr-FR" dirty="0" err="1" smtClean="0"/>
              <a:t>technology-agnostic</a:t>
            </a:r>
            <a:r>
              <a:rPr lang="fr-FR" dirty="0" smtClean="0"/>
              <a:t>?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Central/standard versus </a:t>
            </a:r>
            <a:r>
              <a:rPr lang="fr-FR" dirty="0" err="1"/>
              <a:t>dedicated</a:t>
            </a:r>
            <a:r>
              <a:rPr lang="fr-FR" dirty="0"/>
              <a:t>/custom?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All-inclusive versus « à la carte » solutions?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IT DEPENDS ON THE PURPOSE …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49" y="2239978"/>
            <a:ext cx="3211604" cy="421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547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: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choice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>
            <a:off x="1412850" y="2631803"/>
            <a:ext cx="6912768" cy="3661098"/>
            <a:chOff x="179512" y="1412776"/>
            <a:chExt cx="8128994" cy="4093146"/>
          </a:xfrm>
        </p:grpSpPr>
        <p:grpSp>
          <p:nvGrpSpPr>
            <p:cNvPr id="5" name="Shape 320"/>
            <p:cNvGrpSpPr/>
            <p:nvPr/>
          </p:nvGrpSpPr>
          <p:grpSpPr>
            <a:xfrm>
              <a:off x="179512" y="1412776"/>
              <a:ext cx="8128994" cy="4093146"/>
              <a:chOff x="-17015" y="-34"/>
              <a:chExt cx="11291370" cy="5821363"/>
            </a:xfrm>
          </p:grpSpPr>
          <p:sp>
            <p:nvSpPr>
              <p:cNvPr id="32" name="Shape 321"/>
              <p:cNvSpPr/>
              <p:nvPr/>
            </p:nvSpPr>
            <p:spPr>
              <a:xfrm>
                <a:off x="-17015" y="-34"/>
                <a:ext cx="11291370" cy="5821363"/>
              </a:xfrm>
              <a:prstGeom prst="rightArrow">
                <a:avLst>
                  <a:gd name="adj1" fmla="val 46762"/>
                  <a:gd name="adj2" fmla="val 59907"/>
                </a:avLst>
              </a:prstGeom>
              <a:solidFill>
                <a:srgbClr val="FDE9D9"/>
              </a:solidFill>
              <a:ln>
                <a:noFill/>
              </a:ln>
            </p:spPr>
            <p:txBody>
              <a:bodyPr lIns="64283" tIns="64283" rIns="64283" bIns="64283" anchor="ctr" anchorCtr="0">
                <a:noAutofit/>
              </a:bodyPr>
              <a:lstStyle/>
              <a:p>
                <a:endParaRPr sz="984"/>
              </a:p>
            </p:txBody>
          </p:sp>
          <p:sp>
            <p:nvSpPr>
              <p:cNvPr id="33" name="Shape 322"/>
              <p:cNvSpPr/>
              <p:nvPr/>
            </p:nvSpPr>
            <p:spPr>
              <a:xfrm>
                <a:off x="76803" y="1746408"/>
                <a:ext cx="1722599" cy="2328599"/>
              </a:xfrm>
              <a:prstGeom prst="roundRect">
                <a:avLst>
                  <a:gd name="adj" fmla="val 16667"/>
                </a:avLst>
              </a:prstGeom>
              <a:solidFill>
                <a:srgbClr val="DF883F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4283" tIns="64283" rIns="64283" bIns="64283" anchor="ctr" anchorCtr="0">
                <a:noAutofit/>
              </a:bodyPr>
              <a:lstStyle/>
              <a:p>
                <a:endParaRPr sz="984"/>
              </a:p>
            </p:txBody>
          </p:sp>
          <p:sp>
            <p:nvSpPr>
              <p:cNvPr id="34" name="Shape 323"/>
              <p:cNvSpPr txBox="1"/>
              <p:nvPr/>
            </p:nvSpPr>
            <p:spPr>
              <a:xfrm>
                <a:off x="159116" y="1830499"/>
                <a:ext cx="1554300" cy="2160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0184" tIns="40184" rIns="40184" bIns="40184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69"/>
                  </a:spcAft>
                  <a:buSzPct val="25000"/>
                </a:pPr>
                <a:r>
                  <a:rPr lang="en" sz="773" dirty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  <a:t>AGILE </a:t>
                </a:r>
                <a:r>
                  <a:rPr lang="en" sz="773" dirty="0" smtClean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  <a:t>BACKLOG</a:t>
                </a:r>
                <a:br>
                  <a:rPr lang="en" sz="773" dirty="0" smtClean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</a:br>
                <a:r>
                  <a:rPr lang="en" sz="773" dirty="0" smtClean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  <a:t>MANAGEMENT</a:t>
                </a:r>
                <a:endParaRPr lang="en" sz="773" dirty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" name="Shape 324"/>
              <p:cNvSpPr/>
              <p:nvPr/>
            </p:nvSpPr>
            <p:spPr>
              <a:xfrm>
                <a:off x="1870642" y="1746408"/>
                <a:ext cx="1722599" cy="2328599"/>
              </a:xfrm>
              <a:prstGeom prst="roundRect">
                <a:avLst>
                  <a:gd name="adj" fmla="val 16667"/>
                </a:avLst>
              </a:prstGeom>
              <a:solidFill>
                <a:srgbClr val="E59050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4283" tIns="64283" rIns="64283" bIns="64283" anchor="ctr" anchorCtr="0">
                <a:noAutofit/>
              </a:bodyPr>
              <a:lstStyle/>
              <a:p>
                <a:endParaRPr sz="984"/>
              </a:p>
            </p:txBody>
          </p:sp>
          <p:sp>
            <p:nvSpPr>
              <p:cNvPr id="36" name="Shape 325"/>
              <p:cNvSpPr txBox="1"/>
              <p:nvPr/>
            </p:nvSpPr>
            <p:spPr>
              <a:xfrm>
                <a:off x="1981605" y="1830499"/>
                <a:ext cx="1554300" cy="2160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0184" tIns="40184" rIns="40184" bIns="40184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en" sz="773" dirty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  <a:t>FEATURES/TESTS SPECIFICATION</a:t>
                </a:r>
              </a:p>
            </p:txBody>
          </p:sp>
          <p:sp>
            <p:nvSpPr>
              <p:cNvPr id="37" name="Shape 326"/>
              <p:cNvSpPr/>
              <p:nvPr/>
            </p:nvSpPr>
            <p:spPr>
              <a:xfrm>
                <a:off x="3645582" y="1746408"/>
                <a:ext cx="1722619" cy="2328544"/>
              </a:xfrm>
              <a:prstGeom prst="roundRect">
                <a:avLst>
                  <a:gd name="adj" fmla="val 16667"/>
                </a:avLst>
              </a:prstGeom>
              <a:solidFill>
                <a:srgbClr val="EB9A6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4283" tIns="64283" rIns="64283" bIns="64283" anchor="ctr" anchorCtr="0">
                <a:noAutofit/>
              </a:bodyPr>
              <a:lstStyle/>
              <a:p>
                <a:endParaRPr sz="984"/>
              </a:p>
            </p:txBody>
          </p:sp>
          <p:sp>
            <p:nvSpPr>
              <p:cNvPr id="38" name="Shape 327"/>
              <p:cNvSpPr txBox="1"/>
              <p:nvPr/>
            </p:nvSpPr>
            <p:spPr>
              <a:xfrm>
                <a:off x="3729673" y="1830499"/>
                <a:ext cx="1554437" cy="2160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0184" tIns="40184" rIns="40184" bIns="40184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69"/>
                  </a:spcAft>
                  <a:buSzPct val="25000"/>
                </a:pPr>
                <a:r>
                  <a:rPr lang="en" sz="773" dirty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  <a:t>SOURCE CODE DEVELOPMENT</a:t>
                </a:r>
              </a:p>
            </p:txBody>
          </p:sp>
          <p:sp>
            <p:nvSpPr>
              <p:cNvPr id="39" name="Shape 328"/>
              <p:cNvSpPr/>
              <p:nvPr/>
            </p:nvSpPr>
            <p:spPr>
              <a:xfrm>
                <a:off x="5468071" y="1746408"/>
                <a:ext cx="1722619" cy="2328544"/>
              </a:xfrm>
              <a:prstGeom prst="roundRect">
                <a:avLst>
                  <a:gd name="adj" fmla="val 16667"/>
                </a:avLst>
              </a:prstGeom>
              <a:solidFill>
                <a:srgbClr val="F0A57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4283" tIns="64283" rIns="64283" bIns="64283" anchor="ctr" anchorCtr="0">
                <a:noAutofit/>
              </a:bodyPr>
              <a:lstStyle/>
              <a:p>
                <a:endParaRPr sz="984"/>
              </a:p>
            </p:txBody>
          </p:sp>
          <p:sp>
            <p:nvSpPr>
              <p:cNvPr id="40" name="Shape 329"/>
              <p:cNvSpPr txBox="1"/>
              <p:nvPr/>
            </p:nvSpPr>
            <p:spPr>
              <a:xfrm>
                <a:off x="5552162" y="1830499"/>
                <a:ext cx="1554437" cy="2160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0184" tIns="40184" rIns="40184" bIns="40184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69"/>
                  </a:spcAft>
                  <a:buSzPct val="25000"/>
                </a:pPr>
                <a:r>
                  <a:rPr lang="en" sz="844" dirty="0" smtClean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  <a:t>BUILD</a:t>
                </a:r>
                <a:endParaRPr lang="en" sz="844" dirty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" name="Shape 330"/>
              <p:cNvSpPr/>
              <p:nvPr/>
            </p:nvSpPr>
            <p:spPr>
              <a:xfrm>
                <a:off x="7290561" y="1746408"/>
                <a:ext cx="1722619" cy="2328544"/>
              </a:xfrm>
              <a:prstGeom prst="roundRect">
                <a:avLst>
                  <a:gd name="adj" fmla="val 16667"/>
                </a:avLst>
              </a:prstGeom>
              <a:solidFill>
                <a:srgbClr val="F5B08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4283" tIns="64283" rIns="64283" bIns="64283" anchor="ctr" anchorCtr="0">
                <a:noAutofit/>
              </a:bodyPr>
              <a:lstStyle/>
              <a:p>
                <a:endParaRPr sz="984"/>
              </a:p>
            </p:txBody>
          </p:sp>
          <p:sp>
            <p:nvSpPr>
              <p:cNvPr id="42" name="Shape 331"/>
              <p:cNvSpPr txBox="1"/>
              <p:nvPr/>
            </p:nvSpPr>
            <p:spPr>
              <a:xfrm>
                <a:off x="7374653" y="1830499"/>
                <a:ext cx="1554437" cy="2160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0184" tIns="40184" rIns="40184" bIns="40184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69"/>
                  </a:spcAft>
                  <a:buSzPct val="25000"/>
                </a:pPr>
                <a:r>
                  <a:rPr lang="en" sz="773" dirty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  <a:t>ENVIRONMENT/</a:t>
                </a:r>
                <a:br>
                  <a:rPr lang="en" sz="773" dirty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</a:br>
                <a:r>
                  <a:rPr lang="en" sz="773" dirty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  <a:t>APPLICATION PROVISIONING AUTOMATION</a:t>
                </a:r>
              </a:p>
            </p:txBody>
          </p:sp>
          <p:sp>
            <p:nvSpPr>
              <p:cNvPr id="43" name="Shape 332"/>
              <p:cNvSpPr/>
              <p:nvPr/>
            </p:nvSpPr>
            <p:spPr>
              <a:xfrm>
                <a:off x="9113050" y="1746408"/>
                <a:ext cx="1722619" cy="2328544"/>
              </a:xfrm>
              <a:prstGeom prst="roundRect">
                <a:avLst>
                  <a:gd name="adj" fmla="val 16667"/>
                </a:avLst>
              </a:prstGeom>
              <a:solidFill>
                <a:srgbClr val="F9BD9D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4283" tIns="64283" rIns="64283" bIns="64283" anchor="ctr" anchorCtr="0">
                <a:noAutofit/>
              </a:bodyPr>
              <a:lstStyle/>
              <a:p>
                <a:endParaRPr sz="984"/>
              </a:p>
            </p:txBody>
          </p:sp>
          <p:sp>
            <p:nvSpPr>
              <p:cNvPr id="44" name="Shape 333"/>
              <p:cNvSpPr txBox="1"/>
              <p:nvPr/>
            </p:nvSpPr>
            <p:spPr>
              <a:xfrm>
                <a:off x="9197142" y="1830499"/>
                <a:ext cx="1554437" cy="2160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0184" tIns="40184" rIns="40184" bIns="40184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69"/>
                  </a:spcAft>
                  <a:buSzPct val="25000"/>
                </a:pPr>
                <a:r>
                  <a:rPr lang="en" sz="773" dirty="0">
                    <a:solidFill>
                      <a:schemeClr val="lt1"/>
                    </a:solidFill>
                    <a:latin typeface="Cabin"/>
                    <a:ea typeface="Cabin"/>
                    <a:cs typeface="Cabin"/>
                    <a:sym typeface="Cabin"/>
                  </a:rPr>
                  <a:t>AUTOMATED TESTING</a:t>
                </a:r>
              </a:p>
            </p:txBody>
          </p:sp>
        </p:grpSp>
        <p:pic>
          <p:nvPicPr>
            <p:cNvPr id="6" name="Shape 3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0372" y="3877383"/>
              <a:ext cx="1024734" cy="2077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Shape 3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40464" y="2675983"/>
              <a:ext cx="620156" cy="3335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Shape 3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88573" y="3654323"/>
              <a:ext cx="962085" cy="2613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Shape 3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40477" y="3958107"/>
              <a:ext cx="403734" cy="202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Shape 3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94878" y="3958107"/>
              <a:ext cx="455625" cy="2417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Shape 34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19021" y="3041865"/>
              <a:ext cx="370832" cy="2786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Shape 3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044000" y="2726532"/>
              <a:ext cx="303749" cy="3037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Shape 3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35248" y="3070442"/>
              <a:ext cx="607499" cy="2105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Shape 34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253386" y="3603692"/>
              <a:ext cx="388125" cy="2910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Shape 34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299010" y="3914014"/>
              <a:ext cx="291938" cy="25312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Shape 34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188817" y="2922374"/>
              <a:ext cx="1105101" cy="1615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Shape 34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432299" y="2702014"/>
              <a:ext cx="602859" cy="2010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Shape 34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290080" y="3704953"/>
              <a:ext cx="911250" cy="22338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Shape 34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319098" y="3958106"/>
              <a:ext cx="869906" cy="264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Shape 35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845395" y="2971856"/>
              <a:ext cx="455625" cy="2113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Shape 35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277348" y="2701422"/>
              <a:ext cx="241734" cy="2417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2" name="Shape 35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643094" y="3717028"/>
              <a:ext cx="859148" cy="25734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3" name="Shape 35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5622566" y="4020145"/>
              <a:ext cx="922852" cy="1693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4" name="Shape 354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6826010" y="2764408"/>
              <a:ext cx="506249" cy="5062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Shape 355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373275" y="2764408"/>
              <a:ext cx="556874" cy="5011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6" name="Shape 356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6909422" y="3664336"/>
              <a:ext cx="890577" cy="2927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" name="Shape 357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340710" y="3112416"/>
              <a:ext cx="805781" cy="2106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8" name="Shape 364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459844" y="3654806"/>
              <a:ext cx="805781" cy="1693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9" name="Shape 365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5950986" y="2701419"/>
              <a:ext cx="241734" cy="2417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" name="Shape 366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5625381" y="2701425"/>
              <a:ext cx="241734" cy="2417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1" name="Shape 367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494270" y="2923500"/>
              <a:ext cx="758382" cy="2139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5" name="Groupe 44"/>
          <p:cNvGrpSpPr/>
          <p:nvPr/>
        </p:nvGrpSpPr>
        <p:grpSpPr>
          <a:xfrm>
            <a:off x="1416294" y="5656139"/>
            <a:ext cx="9397114" cy="860624"/>
            <a:chOff x="182956" y="5201888"/>
            <a:chExt cx="6837315" cy="860624"/>
          </a:xfrm>
        </p:grpSpPr>
        <p:sp>
          <p:nvSpPr>
            <p:cNvPr id="46" name="Shape 360"/>
            <p:cNvSpPr/>
            <p:nvPr/>
          </p:nvSpPr>
          <p:spPr>
            <a:xfrm>
              <a:off x="182956" y="5201888"/>
              <a:ext cx="6837315" cy="860624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lIns="64283" tIns="32133" rIns="64283" bIns="32133" anchor="t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</a:pPr>
              <a:r>
                <a:rPr lang="en" sz="1687" dirty="0" smtClean="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MEASUREMENT / METROLOGY</a:t>
              </a:r>
              <a:endParaRPr lang="en" sz="1687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47" name="Shape 36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2270897" y="5570334"/>
              <a:ext cx="2877167" cy="39485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48" name="Picture 2" descr="Résultat de recherche d'images pour &quot;image datacenter&quot;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96" y="4312297"/>
            <a:ext cx="502860" cy="3766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aphicFrame>
        <p:nvGraphicFramePr>
          <p:cNvPr id="49" name="Diagramme 48"/>
          <p:cNvGraphicFramePr/>
          <p:nvPr>
            <p:extLst>
              <p:ext uri="{D42A27DB-BD31-4B8C-83A1-F6EECF244321}">
                <p14:modId xmlns:p14="http://schemas.microsoft.com/office/powerpoint/2010/main" val="2593075646"/>
              </p:ext>
            </p:extLst>
          </p:nvPr>
        </p:nvGraphicFramePr>
        <p:xfrm>
          <a:off x="8514476" y="3355416"/>
          <a:ext cx="2246797" cy="222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grpSp>
        <p:nvGrpSpPr>
          <p:cNvPr id="50" name="Groupe 49"/>
          <p:cNvGrpSpPr/>
          <p:nvPr/>
        </p:nvGrpSpPr>
        <p:grpSpPr>
          <a:xfrm>
            <a:off x="1416293" y="2347243"/>
            <a:ext cx="9397115" cy="860624"/>
            <a:chOff x="182956" y="1155219"/>
            <a:chExt cx="6837315" cy="860624"/>
          </a:xfrm>
        </p:grpSpPr>
        <p:sp>
          <p:nvSpPr>
            <p:cNvPr id="51" name="Shape 358"/>
            <p:cNvSpPr/>
            <p:nvPr/>
          </p:nvSpPr>
          <p:spPr>
            <a:xfrm>
              <a:off x="182956" y="1155219"/>
              <a:ext cx="6837315" cy="860624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lIns="64283" tIns="32133" rIns="64283" bIns="32133" anchor="t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</a:pPr>
              <a:r>
                <a:rPr lang="en" sz="1687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TECHNICAL ORCHESTRATION</a:t>
              </a:r>
            </a:p>
          </p:txBody>
        </p:sp>
        <p:pic>
          <p:nvPicPr>
            <p:cNvPr id="52" name="Shape 359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1547664" y="1509631"/>
              <a:ext cx="1351055" cy="4332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3" name="Shape 362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3092352" y="1512859"/>
              <a:ext cx="1925648" cy="4332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4" name="Picture 8" descr="Afficher l'image d'origine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271" y="1509931"/>
              <a:ext cx="1466781" cy="4329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5" name="Picture 10" descr="Afficher l'image d'origine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19" y="1506624"/>
              <a:ext cx="784721" cy="4414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Picture 2" descr="Afficher l'image d'origine"/>
          <p:cNvPicPr>
            <a:picLocks noChangeAspect="1" noChangeArrowheads="1"/>
          </p:cNvPicPr>
          <p:nvPr/>
        </p:nvPicPr>
        <p:blipFill>
          <a:blip r:embed="rId3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91" y="4137861"/>
            <a:ext cx="491770" cy="16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Afficher l'image d'origine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86" y="3852961"/>
            <a:ext cx="334065" cy="1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1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: </a:t>
            </a:r>
            <a:r>
              <a:rPr lang="fr-FR"/>
              <a:t>What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1038" y="2336800"/>
            <a:ext cx="11164085" cy="437803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Trebuchet MS" charset="0"/>
              </a:rPr>
              <a:t>Continuous delivery combines many approaches and processes: </a:t>
            </a:r>
          </a:p>
          <a:p>
            <a:r>
              <a:rPr lang="en-US" dirty="0">
                <a:latin typeface="Trebuchet MS" charset="0"/>
              </a:rPr>
              <a:t>Business, testing and development teams </a:t>
            </a:r>
            <a:r>
              <a:rPr lang="en-US" dirty="0" smtClean="0">
                <a:latin typeface="Trebuchet MS" charset="0"/>
              </a:rPr>
              <a:t>collaboration</a:t>
            </a:r>
          </a:p>
          <a:p>
            <a:pPr lvl="1"/>
            <a:r>
              <a:rPr lang="en-US" dirty="0" smtClean="0">
                <a:latin typeface="Trebuchet MS" charset="0"/>
              </a:rPr>
              <a:t>scrum/</a:t>
            </a:r>
            <a:r>
              <a:rPr lang="en-US" dirty="0" err="1" smtClean="0">
                <a:latin typeface="Trebuchet MS" charset="0"/>
              </a:rPr>
              <a:t>kanban</a:t>
            </a:r>
            <a:r>
              <a:rPr lang="en-US" dirty="0" smtClean="0">
                <a:latin typeface="Trebuchet MS" charset="0"/>
              </a:rPr>
              <a:t> </a:t>
            </a:r>
            <a:r>
              <a:rPr lang="en-US" dirty="0">
                <a:latin typeface="Trebuchet MS" charset="0"/>
              </a:rPr>
              <a:t>product backlog </a:t>
            </a:r>
            <a:r>
              <a:rPr lang="en-US" dirty="0" smtClean="0">
                <a:latin typeface="Trebuchet MS" charset="0"/>
              </a:rPr>
              <a:t>management</a:t>
            </a:r>
            <a:endParaRPr lang="en-US" dirty="0">
              <a:latin typeface="Trebuchet MS" charset="0"/>
            </a:endParaRPr>
          </a:p>
          <a:p>
            <a:r>
              <a:rPr lang="en-US" dirty="0">
                <a:latin typeface="Trebuchet MS" charset="0"/>
              </a:rPr>
              <a:t>Software </a:t>
            </a:r>
            <a:r>
              <a:rPr lang="en-US" dirty="0" smtClean="0">
                <a:latin typeface="Trebuchet MS" charset="0"/>
              </a:rPr>
              <a:t>craftsmanship</a:t>
            </a:r>
          </a:p>
          <a:p>
            <a:pPr lvl="1"/>
            <a:r>
              <a:rPr lang="en-US" dirty="0" smtClean="0">
                <a:latin typeface="Trebuchet MS" charset="0"/>
              </a:rPr>
              <a:t>behavior </a:t>
            </a:r>
            <a:r>
              <a:rPr lang="en-US" dirty="0">
                <a:latin typeface="Trebuchet MS" charset="0"/>
              </a:rPr>
              <a:t>driven development/test driven </a:t>
            </a:r>
            <a:r>
              <a:rPr lang="en-US" dirty="0" smtClean="0">
                <a:latin typeface="Trebuchet MS" charset="0"/>
              </a:rPr>
              <a:t>development</a:t>
            </a:r>
          </a:p>
          <a:p>
            <a:pPr lvl="1"/>
            <a:r>
              <a:rPr lang="en-US" dirty="0">
                <a:latin typeface="Trebuchet MS" charset="0"/>
              </a:rPr>
              <a:t>continuous integration/testing</a:t>
            </a:r>
          </a:p>
          <a:p>
            <a:pPr lvl="1"/>
            <a:r>
              <a:rPr lang="en-US" dirty="0" smtClean="0">
                <a:latin typeface="Trebuchet MS" charset="0"/>
              </a:rPr>
              <a:t>clean code/refactoring/loose coupling</a:t>
            </a:r>
            <a:endParaRPr lang="en-US" dirty="0">
              <a:latin typeface="Trebuchet MS" charset="0"/>
            </a:endParaRPr>
          </a:p>
          <a:p>
            <a:r>
              <a:rPr lang="en-US" dirty="0">
                <a:latin typeface="Trebuchet MS" charset="0"/>
              </a:rPr>
              <a:t>Development and </a:t>
            </a:r>
            <a:r>
              <a:rPr lang="en-US" dirty="0" smtClean="0">
                <a:latin typeface="Trebuchet MS" charset="0"/>
              </a:rPr>
              <a:t>operational </a:t>
            </a:r>
            <a:r>
              <a:rPr lang="en-US" dirty="0">
                <a:latin typeface="Trebuchet MS" charset="0"/>
              </a:rPr>
              <a:t>teams </a:t>
            </a:r>
            <a:r>
              <a:rPr lang="en-US" dirty="0" smtClean="0">
                <a:latin typeface="Trebuchet MS" charset="0"/>
              </a:rPr>
              <a:t>collaboration</a:t>
            </a:r>
          </a:p>
          <a:p>
            <a:pPr lvl="1"/>
            <a:r>
              <a:rPr lang="en-US" dirty="0" smtClean="0">
                <a:latin typeface="Trebuchet MS" charset="0"/>
              </a:rPr>
              <a:t>Build once run everywhere</a:t>
            </a:r>
          </a:p>
          <a:p>
            <a:pPr lvl="1"/>
            <a:r>
              <a:rPr lang="en-US" dirty="0" smtClean="0">
                <a:latin typeface="Trebuchet MS" charset="0"/>
              </a:rPr>
              <a:t>Automated deployment</a:t>
            </a:r>
          </a:p>
          <a:p>
            <a:pPr lvl="1"/>
            <a:r>
              <a:rPr lang="en-US" dirty="0" smtClean="0">
                <a:latin typeface="Trebuchet MS" charset="0"/>
              </a:rPr>
              <a:t>Infrastructure </a:t>
            </a:r>
            <a:r>
              <a:rPr lang="en-US" dirty="0">
                <a:latin typeface="Trebuchet MS" charset="0"/>
              </a:rPr>
              <a:t>as </a:t>
            </a:r>
            <a:r>
              <a:rPr lang="en-US" dirty="0" smtClean="0">
                <a:latin typeface="Trebuchet MS" charset="0"/>
              </a:rPr>
              <a:t>code</a:t>
            </a:r>
          </a:p>
          <a:p>
            <a:pPr lvl="1"/>
            <a:r>
              <a:rPr lang="en-US" dirty="0" smtClean="0">
                <a:latin typeface="Trebuchet MS" charset="0"/>
              </a:rPr>
              <a:t>Full </a:t>
            </a:r>
            <a:r>
              <a:rPr lang="en-US" dirty="0">
                <a:latin typeface="Trebuchet MS" charset="0"/>
              </a:rPr>
              <a:t>versioning strategy</a:t>
            </a:r>
          </a:p>
          <a:p>
            <a:pPr lvl="1"/>
            <a:r>
              <a:rPr lang="en-US" dirty="0" smtClean="0">
                <a:latin typeface="Trebuchet MS" charset="0"/>
              </a:rPr>
              <a:t>Release pipeline</a:t>
            </a:r>
            <a:endParaRPr lang="en-US" dirty="0">
              <a:latin typeface="Trebuchet MS" charset="0"/>
            </a:endParaRPr>
          </a:p>
          <a:p>
            <a:r>
              <a:rPr lang="en-US" dirty="0">
                <a:latin typeface="Trebuchet MS" charset="0"/>
              </a:rPr>
              <a:t>Measurement and </a:t>
            </a:r>
            <a:r>
              <a:rPr lang="en-US" dirty="0" smtClean="0">
                <a:latin typeface="Trebuchet MS" charset="0"/>
              </a:rPr>
              <a:t>monitoring</a:t>
            </a:r>
          </a:p>
          <a:p>
            <a:pPr lvl="1"/>
            <a:r>
              <a:rPr lang="en-US" dirty="0" smtClean="0">
                <a:latin typeface="Trebuchet MS" charset="0"/>
              </a:rPr>
              <a:t>time </a:t>
            </a:r>
            <a:r>
              <a:rPr lang="en-US" dirty="0">
                <a:latin typeface="Trebuchet MS" charset="0"/>
              </a:rPr>
              <a:t>to </a:t>
            </a:r>
            <a:r>
              <a:rPr lang="en-US" dirty="0" smtClean="0">
                <a:latin typeface="Trebuchet MS" charset="0"/>
              </a:rPr>
              <a:t>market measurement</a:t>
            </a:r>
          </a:p>
          <a:p>
            <a:pPr lvl="1"/>
            <a:r>
              <a:rPr lang="en-US" dirty="0" smtClean="0">
                <a:latin typeface="Trebuchet MS" charset="0"/>
              </a:rPr>
              <a:t>feature </a:t>
            </a:r>
            <a:r>
              <a:rPr lang="en-US" dirty="0">
                <a:latin typeface="Trebuchet MS" charset="0"/>
              </a:rPr>
              <a:t>usage </a:t>
            </a:r>
            <a:r>
              <a:rPr lang="en-US" dirty="0" smtClean="0">
                <a:latin typeface="Trebuchet MS" charset="0"/>
              </a:rPr>
              <a:t>tracking</a:t>
            </a:r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 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705" y="2520482"/>
            <a:ext cx="3286125" cy="3286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7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34" y="155315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8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: how?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1038" y="2336800"/>
            <a:ext cx="10678879" cy="43391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r-FR" dirty="0" err="1">
                <a:latin typeface="Trebuchet MS" charset="0"/>
              </a:rPr>
              <a:t>Deploying</a:t>
            </a:r>
            <a:r>
              <a:rPr lang="fr-FR" dirty="0">
                <a:latin typeface="Trebuchet MS" charset="0"/>
              </a:rPr>
              <a:t> </a:t>
            </a:r>
            <a:r>
              <a:rPr lang="fr-FR" dirty="0" err="1">
                <a:latin typeface="Trebuchet MS" charset="0"/>
              </a:rPr>
              <a:t>continuous</a:t>
            </a:r>
            <a:r>
              <a:rPr lang="fr-FR" dirty="0">
                <a:latin typeface="Trebuchet MS" charset="0"/>
              </a:rPr>
              <a:t> </a:t>
            </a:r>
            <a:r>
              <a:rPr lang="fr-FR" dirty="0" err="1">
                <a:latin typeface="Trebuchet MS" charset="0"/>
              </a:rPr>
              <a:t>delivery</a:t>
            </a:r>
            <a:r>
              <a:rPr lang="fr-FR" dirty="0">
                <a:latin typeface="Trebuchet MS" charset="0"/>
              </a:rPr>
              <a:t> in an organisation </a:t>
            </a:r>
            <a:r>
              <a:rPr lang="fr-FR" dirty="0" err="1">
                <a:latin typeface="Trebuchet MS" charset="0"/>
              </a:rPr>
              <a:t>implies</a:t>
            </a:r>
            <a:r>
              <a:rPr lang="fr-FR" dirty="0">
                <a:latin typeface="Trebuchet MS" charset="0"/>
              </a:rPr>
              <a:t>:</a:t>
            </a:r>
          </a:p>
          <a:p>
            <a:endParaRPr lang="fr-FR" dirty="0" smtClean="0">
              <a:latin typeface="Trebuchet MS" charset="0"/>
            </a:endParaRPr>
          </a:p>
          <a:p>
            <a:r>
              <a:rPr lang="fr-FR" dirty="0" smtClean="0">
                <a:latin typeface="Trebuchet MS" charset="0"/>
              </a:rPr>
              <a:t>Cultural </a:t>
            </a:r>
            <a:r>
              <a:rPr lang="fr-FR" dirty="0">
                <a:latin typeface="Trebuchet MS" charset="0"/>
              </a:rPr>
              <a:t>changes (</a:t>
            </a:r>
            <a:r>
              <a:rPr lang="fr-FR" dirty="0" err="1">
                <a:latin typeface="Trebuchet MS" charset="0"/>
              </a:rPr>
              <a:t>breaking</a:t>
            </a:r>
            <a:r>
              <a:rPr lang="fr-FR" dirty="0">
                <a:latin typeface="Trebuchet MS" charset="0"/>
              </a:rPr>
              <a:t> the </a:t>
            </a:r>
            <a:r>
              <a:rPr lang="fr-FR" dirty="0" err="1">
                <a:latin typeface="Trebuchet MS" charset="0"/>
              </a:rPr>
              <a:t>wall</a:t>
            </a:r>
            <a:r>
              <a:rPr lang="fr-FR" dirty="0">
                <a:latin typeface="Trebuchet MS" charset="0"/>
              </a:rPr>
              <a:t>, </a:t>
            </a:r>
            <a:r>
              <a:rPr lang="fr-FR" dirty="0" err="1">
                <a:latin typeface="Trebuchet MS" charset="0"/>
              </a:rPr>
              <a:t>citizenship</a:t>
            </a:r>
            <a:r>
              <a:rPr lang="fr-FR" dirty="0">
                <a:latin typeface="Trebuchet MS" charset="0"/>
              </a:rPr>
              <a:t> over RACI)</a:t>
            </a:r>
          </a:p>
          <a:p>
            <a:endParaRPr lang="fr-FR" dirty="0" smtClean="0">
              <a:latin typeface="Trebuchet MS" charset="0"/>
            </a:endParaRPr>
          </a:p>
          <a:p>
            <a:r>
              <a:rPr lang="fr-FR" dirty="0" err="1" smtClean="0">
                <a:latin typeface="Trebuchet MS" charset="0"/>
              </a:rPr>
              <a:t>Evangelists</a:t>
            </a:r>
            <a:r>
              <a:rPr lang="fr-FR" dirty="0" smtClean="0">
                <a:latin typeface="Trebuchet MS" charset="0"/>
              </a:rPr>
              <a:t> </a:t>
            </a:r>
            <a:r>
              <a:rPr lang="fr-FR" dirty="0">
                <a:latin typeface="Trebuchet MS" charset="0"/>
              </a:rPr>
              <a:t>team able to </a:t>
            </a:r>
            <a:r>
              <a:rPr lang="fr-FR" dirty="0" err="1">
                <a:latin typeface="Trebuchet MS" charset="0"/>
              </a:rPr>
              <a:t>ease</a:t>
            </a:r>
            <a:r>
              <a:rPr lang="fr-FR" dirty="0">
                <a:latin typeface="Trebuchet MS" charset="0"/>
              </a:rPr>
              <a:t> the change of </a:t>
            </a:r>
            <a:r>
              <a:rPr lang="fr-FR" dirty="0" err="1">
                <a:latin typeface="Trebuchet MS" charset="0"/>
              </a:rPr>
              <a:t>mind</a:t>
            </a:r>
            <a:r>
              <a:rPr lang="fr-FR" dirty="0">
                <a:latin typeface="Trebuchet MS" charset="0"/>
              </a:rPr>
              <a:t> (coaches, experts)</a:t>
            </a:r>
          </a:p>
          <a:p>
            <a:endParaRPr lang="fr-FR" dirty="0" smtClean="0">
              <a:latin typeface="Trebuchet MS" charset="0"/>
            </a:endParaRPr>
          </a:p>
          <a:p>
            <a:r>
              <a:rPr lang="fr-FR" dirty="0" smtClean="0">
                <a:latin typeface="Trebuchet MS" charset="0"/>
              </a:rPr>
              <a:t>Full </a:t>
            </a:r>
            <a:r>
              <a:rPr lang="fr-FR" dirty="0" err="1">
                <a:latin typeface="Trebuchet MS" charset="0"/>
              </a:rPr>
              <a:t>commitment</a:t>
            </a:r>
            <a:r>
              <a:rPr lang="fr-FR" dirty="0">
                <a:latin typeface="Trebuchet MS" charset="0"/>
              </a:rPr>
              <a:t> </a:t>
            </a:r>
            <a:r>
              <a:rPr lang="fr-FR" dirty="0" err="1">
                <a:latin typeface="Trebuchet MS" charset="0"/>
              </a:rPr>
              <a:t>from</a:t>
            </a:r>
            <a:r>
              <a:rPr lang="fr-FR" dirty="0">
                <a:latin typeface="Trebuchet MS" charset="0"/>
              </a:rPr>
              <a:t> management AND business sponsors</a:t>
            </a:r>
          </a:p>
          <a:p>
            <a:pPr marL="0" indent="0">
              <a:buNone/>
            </a:pPr>
            <a:endParaRPr lang="fr-FR" dirty="0" smtClean="0">
              <a:latin typeface="Trebuchet MS" charset="0"/>
            </a:endParaRPr>
          </a:p>
          <a:p>
            <a:pPr marL="0" indent="0">
              <a:buNone/>
            </a:pPr>
            <a:r>
              <a:rPr lang="fr-FR" dirty="0" smtClean="0">
                <a:latin typeface="Trebuchet MS" charset="0"/>
              </a:rPr>
              <a:t>And </a:t>
            </a:r>
            <a:r>
              <a:rPr lang="fr-FR" dirty="0">
                <a:latin typeface="Trebuchet MS" charset="0"/>
              </a:rPr>
              <a:t>…  </a:t>
            </a:r>
          </a:p>
          <a:p>
            <a:r>
              <a:rPr lang="fr-FR" dirty="0" smtClean="0">
                <a:solidFill>
                  <a:srgbClr val="FFFFFF"/>
                </a:solidFill>
                <a:latin typeface="Trebuchet MS" charset="0"/>
              </a:rPr>
              <a:t>A </a:t>
            </a:r>
            <a:r>
              <a:rPr lang="fr-FR" dirty="0">
                <a:solidFill>
                  <a:srgbClr val="FFFFFF"/>
                </a:solidFill>
                <a:latin typeface="Trebuchet MS" charset="0"/>
              </a:rPr>
              <a:t>set of </a:t>
            </a:r>
            <a:r>
              <a:rPr lang="fr-FR" dirty="0" err="1">
                <a:solidFill>
                  <a:srgbClr val="FFFFFF"/>
                </a:solidFill>
                <a:latin typeface="Trebuchet MS" charset="0"/>
              </a:rPr>
              <a:t>processes</a:t>
            </a:r>
            <a:r>
              <a:rPr lang="fr-FR" dirty="0">
                <a:solidFill>
                  <a:srgbClr val="FFFFFF"/>
                </a:solidFill>
                <a:latin typeface="Trebuchet MS" charset="0"/>
              </a:rPr>
              <a:t> and </a:t>
            </a:r>
            <a:r>
              <a:rPr lang="fr-FR" dirty="0" err="1">
                <a:solidFill>
                  <a:srgbClr val="FFFFFF"/>
                </a:solidFill>
                <a:latin typeface="Trebuchet MS" charset="0"/>
              </a:rPr>
              <a:t>tools</a:t>
            </a:r>
            <a:r>
              <a:rPr lang="fr-FR" dirty="0">
                <a:solidFill>
                  <a:srgbClr val="FFFFFF"/>
                </a:solidFill>
                <a:latin typeface="Trebuchet MS" charset="0"/>
              </a:rPr>
              <a:t> to support the </a:t>
            </a:r>
            <a:r>
              <a:rPr lang="fr-FR" dirty="0" err="1">
                <a:solidFill>
                  <a:srgbClr val="FFFFFF"/>
                </a:solidFill>
                <a:latin typeface="Trebuchet MS" charset="0"/>
              </a:rPr>
              <a:t>mindset</a:t>
            </a:r>
            <a:r>
              <a:rPr lang="fr-FR" dirty="0">
                <a:solidFill>
                  <a:srgbClr val="FFFFFF"/>
                </a:solidFill>
                <a:latin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285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: an </a:t>
            </a:r>
            <a:r>
              <a:rPr lang="fr-FR"/>
              <a:t>implementation</a:t>
            </a:r>
            <a:r>
              <a:rPr lang="fr-FR" dirty="0"/>
              <a:t>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1037" y="2336800"/>
            <a:ext cx="11427835" cy="441807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>
                <a:solidFill>
                  <a:srgbClr val="FFFFFF"/>
                </a:solidFill>
                <a:latin typeface="Trebuchet MS" charset="0"/>
              </a:rPr>
              <a:t>SAFE (</a:t>
            </a:r>
            <a:r>
              <a:rPr lang="fr-FR" dirty="0" err="1">
                <a:solidFill>
                  <a:srgbClr val="FFFFFF"/>
                </a:solidFill>
                <a:latin typeface="Trebuchet MS" charset="0"/>
              </a:rPr>
              <a:t>Scaled</a:t>
            </a:r>
            <a:r>
              <a:rPr lang="fr-FR" dirty="0">
                <a:solidFill>
                  <a:srgbClr val="FFFFFF"/>
                </a:solidFill>
                <a:latin typeface="Trebuchet MS" charset="0"/>
              </a:rPr>
              <a:t> Agile For Enterprise</a:t>
            </a:r>
            <a:r>
              <a:rPr lang="fr-FR" dirty="0" smtClean="0">
                <a:solidFill>
                  <a:srgbClr val="FFFFFF"/>
                </a:solidFill>
                <a:latin typeface="Trebuchet MS" charset="0"/>
              </a:rPr>
              <a:t>) </a:t>
            </a:r>
            <a:r>
              <a:rPr lang="fr-FR" dirty="0" err="1" smtClean="0">
                <a:solidFill>
                  <a:srgbClr val="FFFFFF"/>
                </a:solidFill>
                <a:latin typeface="Trebuchet MS" charset="0"/>
              </a:rPr>
              <a:t>framework</a:t>
            </a:r>
            <a:r>
              <a:rPr lang="fr-FR" dirty="0" smtClean="0">
                <a:solidFill>
                  <a:srgbClr val="FFFFFF"/>
                </a:solidFill>
                <a:latin typeface="Trebuchet MS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Trebuchet MS" charset="0"/>
                <a:hlinkClick r:id="rId3"/>
              </a:rPr>
              <a:t>http://www.scaledagileframework.com</a:t>
            </a:r>
            <a:r>
              <a:rPr lang="fr-FR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endParaRPr lang="en-US" dirty="0" smtClean="0">
              <a:solidFill>
                <a:srgbClr val="FFFFFF"/>
              </a:solidFill>
              <a:latin typeface="Trebuchet MS" charset="0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Trebuchet MS" charset="0"/>
              </a:rPr>
              <a:t>Lean </a:t>
            </a:r>
            <a:r>
              <a:rPr lang="en-US" dirty="0">
                <a:solidFill>
                  <a:srgbClr val="FFFFFF"/>
                </a:solidFill>
                <a:latin typeface="Trebuchet MS" charset="0"/>
              </a:rPr>
              <a:t>and agile inspired </a:t>
            </a:r>
            <a:endParaRPr lang="fr-FR" dirty="0">
              <a:solidFill>
                <a:srgbClr val="FFFFFF"/>
              </a:solidFill>
              <a:latin typeface="Trebuchet MS" charset="0"/>
            </a:endParaRPr>
          </a:p>
          <a:p>
            <a:endParaRPr lang="en-US" dirty="0" smtClean="0">
              <a:solidFill>
                <a:srgbClr val="FFFFFF"/>
              </a:solidFill>
              <a:latin typeface="Trebuchet MS" charset="0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Trebuchet MS" charset="0"/>
              </a:rPr>
              <a:t>Value </a:t>
            </a:r>
            <a:r>
              <a:rPr lang="en-US" dirty="0">
                <a:solidFill>
                  <a:srgbClr val="FFFFFF"/>
                </a:solidFill>
                <a:latin typeface="Trebuchet MS" charset="0"/>
              </a:rPr>
              <a:t>stream map</a:t>
            </a:r>
            <a:endParaRPr lang="fr-FR" dirty="0">
              <a:solidFill>
                <a:srgbClr val="FFFFFF"/>
              </a:solidFill>
              <a:latin typeface="Trebuchet MS" charset="0"/>
            </a:endParaRPr>
          </a:p>
          <a:p>
            <a:endParaRPr lang="en-US" dirty="0" smtClean="0">
              <a:solidFill>
                <a:srgbClr val="FFFFFF"/>
              </a:solidFill>
              <a:latin typeface="Trebuchet MS" charset="0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Trebuchet MS" charset="0"/>
              </a:rPr>
              <a:t>Continuous </a:t>
            </a:r>
            <a:r>
              <a:rPr lang="en-US" dirty="0">
                <a:solidFill>
                  <a:srgbClr val="FFFFFF"/>
                </a:solidFill>
                <a:latin typeface="Trebuchet MS" charset="0"/>
              </a:rPr>
              <a:t>improvement (kaizen, inspect &amp; adapt)</a:t>
            </a:r>
            <a:endParaRPr lang="fr-FR" dirty="0">
              <a:solidFill>
                <a:srgbClr val="FFFFFF"/>
              </a:solidFill>
              <a:latin typeface="Trebuchet MS" charset="0"/>
            </a:endParaRPr>
          </a:p>
          <a:p>
            <a:endParaRPr lang="fr-FR" dirty="0">
              <a:solidFill>
                <a:srgbClr val="FFFFFF"/>
              </a:solidFill>
              <a:latin typeface="Trebuchet MS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Trebuchet MS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Trebuchet MS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Trebuchet MS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Trebuchet MS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Trebuchet MS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Times New Roman" charset="0"/>
              </a:rPr>
              <a:t>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228" y="3131579"/>
            <a:ext cx="4608616" cy="3456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03" y="4868178"/>
            <a:ext cx="2237399" cy="1705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483" y="4858435"/>
            <a:ext cx="2735280" cy="1718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1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344" y="4865996"/>
            <a:ext cx="1548067" cy="1722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10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32375</TotalTime>
  <Words>2512</Words>
  <Application>Microsoft Office PowerPoint</Application>
  <PresentationFormat>Grand écran</PresentationFormat>
  <Paragraphs>720</Paragraphs>
  <Slides>71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1" baseType="lpstr">
      <vt:lpstr>Microsoft YaHei</vt:lpstr>
      <vt:lpstr>Arial</vt:lpstr>
      <vt:lpstr>Cabin</vt:lpstr>
      <vt:lpstr>Calibri</vt:lpstr>
      <vt:lpstr>Calibri Light</vt:lpstr>
      <vt:lpstr>Symbol</vt:lpstr>
      <vt:lpstr>Times New Roman</vt:lpstr>
      <vt:lpstr>Trebuchet MS</vt:lpstr>
      <vt:lpstr>Wingdings</vt:lpstr>
      <vt:lpstr>Berlin</vt:lpstr>
      <vt:lpstr>CONTINOUS DELIVERY</vt:lpstr>
      <vt:lpstr>Agenda</vt:lpstr>
      <vt:lpstr>The roots of continuous delivery</vt:lpstr>
      <vt:lpstr>Definition</vt:lpstr>
      <vt:lpstr>Definition : who?</vt:lpstr>
      <vt:lpstr>Definition : why?</vt:lpstr>
      <vt:lpstr>Definition : What?</vt:lpstr>
      <vt:lpstr>Definition : how?</vt:lpstr>
      <vt:lpstr>Definition : an implementation model</vt:lpstr>
      <vt:lpstr>Definition : legacy versus target organization</vt:lpstr>
      <vt:lpstr>Definition : continuous delivery adoption </vt:lpstr>
      <vt:lpstr>Practices and tools</vt:lpstr>
      <vt:lpstr>Before agility : waterfall / V-cycle</vt:lpstr>
      <vt:lpstr>Before agility : waterfall / V-cycle</vt:lpstr>
      <vt:lpstr>Before agility : the real thing</vt:lpstr>
      <vt:lpstr>Here comes the agility (2001)</vt:lpstr>
      <vt:lpstr>Continuous delivery is agility</vt:lpstr>
      <vt:lpstr>Scrum : roles and workflow</vt:lpstr>
      <vt:lpstr>Scrum : work units definition and follow-up dashboard</vt:lpstr>
      <vt:lpstr>Scrum : measurement</vt:lpstr>
      <vt:lpstr>Kanban : principles</vt:lpstr>
      <vt:lpstr>Scrum vs Kanban : which one?</vt:lpstr>
      <vt:lpstr>Adapt your implementation : SGCIB ARC COC</vt:lpstr>
      <vt:lpstr>Adapt your implementation : SGCIB ARC COC</vt:lpstr>
      <vt:lpstr>Agility : the sum up</vt:lpstr>
      <vt:lpstr>Practices and tools</vt:lpstr>
      <vt:lpstr>Definition : Raising the bar</vt:lpstr>
      <vt:lpstr>Definition : Raising the bar</vt:lpstr>
      <vt:lpstr>CRAFTMANSHIP MAIN PRACTICES « Build the right thing, build it right »</vt:lpstr>
      <vt:lpstr>CRAFTMANSHIP PRACTICES AND PROCESSES eXtreme Programming principles </vt:lpstr>
      <vt:lpstr>CRAFTMANSHIP PRACTICES AND PROCESSES eXtreme Programming : TDD</vt:lpstr>
      <vt:lpstr>CRAFTMANSHIP PRACTICES AND PROCESSES eXtreme Programming : BDD</vt:lpstr>
      <vt:lpstr>CRAFTMANSHIP PRACTICES AND PROCESSES User story/BDD/TDD by example</vt:lpstr>
      <vt:lpstr>CRAFTMANSHIP PRACTICES AND PROCESSES Many kind of tests</vt:lpstr>
      <vt:lpstr>CRAFTMANSHIP PRACTICES AND PROCESSES eXtreme Programming : Continuous integration</vt:lpstr>
      <vt:lpstr>CRAFTMANSHIP PRACTICES AND PROCESSES eXtreme Programming : Continuous integration</vt:lpstr>
      <vt:lpstr>CRAFTMANSHIP PRACTICES AND PROCESSES eXtreme Programming : feature branching flow</vt:lpstr>
      <vt:lpstr>CRAFTMANSHIP PRACTICES AND PROCESSES Quality matters</vt:lpstr>
      <vt:lpstr>CRAFTMANSHIP PRACTICES AND PROCESSES many other approaches</vt:lpstr>
      <vt:lpstr>CRAFTMANSHIP PRACTICES AND PROCESSES Collaboration culture</vt:lpstr>
      <vt:lpstr>CRAFTMANSHIP How many of these books have you read?</vt:lpstr>
      <vt:lpstr>Craftmanship : the sum up</vt:lpstr>
      <vt:lpstr>Practices and tools</vt:lpstr>
      <vt:lpstr>DEVOPS : the origins</vt:lpstr>
      <vt:lpstr>DEVOPS : complementary…really?</vt:lpstr>
      <vt:lpstr>DEVOPS : complementary…really?</vt:lpstr>
      <vt:lpstr>DEVOPS : WHY?</vt:lpstr>
      <vt:lpstr>DEVOPS : a versioning approach</vt:lpstr>
      <vt:lpstr>DEVOPS : Application deployment automation </vt:lpstr>
      <vt:lpstr>DEVOPS : Application deployment automation </vt:lpstr>
      <vt:lpstr>DEVOPS : Environment must be versionned too</vt:lpstr>
      <vt:lpstr>DEVOPS : delivery pipeline</vt:lpstr>
      <vt:lpstr>DEVOPS : keep it simple?</vt:lpstr>
      <vt:lpstr>DEVOPS : deliver what ? </vt:lpstr>
      <vt:lpstr>DEVOPS : appliances/containers </vt:lpstr>
      <vt:lpstr>DEVOPS : impacts on the run</vt:lpstr>
      <vt:lpstr>DEVOPS : impacts on the run</vt:lpstr>
      <vt:lpstr>Devops : the sum up</vt:lpstr>
      <vt:lpstr>Practices and tools</vt:lpstr>
      <vt:lpstr>Measurement : why ?</vt:lpstr>
      <vt:lpstr>Measurement : what is important for CD ? </vt:lpstr>
      <vt:lpstr>Measurement: metrics that matters</vt:lpstr>
      <vt:lpstr>Measurement : code quality</vt:lpstr>
      <vt:lpstr>Measurement : process efficiency KPIs </vt:lpstr>
      <vt:lpstr>Measurement : live metrics </vt:lpstr>
      <vt:lpstr>Conclusion</vt:lpstr>
      <vt:lpstr>Conclusion</vt:lpstr>
      <vt:lpstr>Conclusion : and tools ?</vt:lpstr>
      <vt:lpstr>Conclusion : make your choice</vt:lpstr>
      <vt:lpstr>Questions ?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Petr Barborik</dc:creator>
  <cp:lastModifiedBy>Sedat Guclu</cp:lastModifiedBy>
  <cp:revision>513</cp:revision>
  <dcterms:created xsi:type="dcterms:W3CDTF">2013-08-01T12:28:21Z</dcterms:created>
  <dcterms:modified xsi:type="dcterms:W3CDTF">2016-02-28T21:04:57Z</dcterms:modified>
</cp:coreProperties>
</file>